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tmp" ContentType="image/p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429"/>
  <workbookPr codeName="ThisWorkbook"/>
  <mc:AlternateContent xmlns:mc="http://schemas.openxmlformats.org/markup-compatibility/2006">
    <mc:Choice Requires="x15">
      <x15ac:absPath xmlns:x15ac="http://schemas.microsoft.com/office/spreadsheetml/2010/11/ac" url="\\emerald1sv\Groupdir\EPA\1. Mines\1. Coal\ML\Poitrel\PRCP\Transitional\5. IR Response\Response\"/>
    </mc:Choice>
  </mc:AlternateContent>
  <xr:revisionPtr revIDLastSave="0" documentId="14_{E6AE4AD2-0BDA-4CCC-AF95-02B27FE294AA}" xr6:coauthVersionLast="47" xr6:coauthVersionMax="47" xr10:uidLastSave="{00000000-0000-0000-0000-000000000000}"/>
  <bookViews>
    <workbookView xWindow="-28920" yWindow="-105" windowWidth="29040" windowHeight="15840" activeTab="5" xr2:uid="{00000000-000D-0000-FFFF-FFFF00000000}"/>
  </bookViews>
  <sheets>
    <sheet name="Instructions" sheetId="1" r:id="rId1"/>
    <sheet name="RA1 " sheetId="35" r:id="rId2"/>
    <sheet name="RA2" sheetId="36" r:id="rId3"/>
    <sheet name="RA3" sheetId="37" r:id="rId4"/>
    <sheet name="RA4" sheetId="38" r:id="rId5"/>
    <sheet name="RA5" sheetId="39" r:id="rId6"/>
    <sheet name="RA6" sheetId="40" r:id="rId7"/>
    <sheet name="RA7" sheetId="41" r:id="rId8"/>
    <sheet name="RA8" sheetId="42" r:id="rId9"/>
    <sheet name="IA1" sheetId="43" r:id="rId10"/>
    <sheet name="Rehabilitation Area Milestones" sheetId="19" r:id="rId11"/>
    <sheet name="Improvement Area Milestones" sheetId="10" r:id="rId12"/>
    <sheet name="Appendix 1 " sheetId="21" r:id="rId13"/>
    <sheet name="Appendix 2 " sheetId="22" r:id="rId14"/>
    <sheet name="Appendix 4 " sheetId="23" r:id="rId15"/>
    <sheet name="Appendix 3" sheetId="28" r:id="rId16"/>
    <sheet name="Appendix 5 " sheetId="24" r:id="rId17"/>
    <sheet name="Appendix 6 " sheetId="25" r:id="rId18"/>
    <sheet name="Appendix 7" sheetId="27" r:id="rId19"/>
    <sheet name="Appendix 8 " sheetId="20" r:id="rId20"/>
    <sheet name="Appendix 9 " sheetId="29" r:id="rId21"/>
    <sheet name="Appendix 10" sheetId="31" r:id="rId22"/>
    <sheet name="Appendix 11" sheetId="33" r:id="rId23"/>
  </sheets>
  <definedNames>
    <definedName name="ALL_DATA">#REF!</definedName>
    <definedName name="ALLDATA">#REF!</definedName>
    <definedName name="alldata2">#REF!</definedName>
    <definedName name="alldata3">#REF!</definedName>
    <definedName name="BURTON">#REF!</definedName>
    <definedName name="DATA">#REF!</definedName>
    <definedName name="DATA_2">#REF!</definedName>
    <definedName name="DATA_R2">#REF!</definedName>
    <definedName name="def.threateningprocess" localSheetId="19">'Appendix 8 '!$D$20</definedName>
    <definedName name="ID_DATA">#REF!</definedName>
    <definedName name="ODS_DATA">#REF!</definedName>
    <definedName name="RAW_DATA">#REF!</definedName>
    <definedName name="SWM">#REF!</definedName>
    <definedName name="SWM_FINAL">#REF!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9" i="43" l="1"/>
  <c r="C7" i="41"/>
  <c r="D7" i="41"/>
  <c r="E7" i="41"/>
  <c r="F7" i="41"/>
  <c r="C7" i="40"/>
  <c r="D7" i="40"/>
  <c r="C7" i="38"/>
  <c r="D7" i="38"/>
  <c r="E7" i="38"/>
  <c r="F7" i="38"/>
  <c r="G7" i="38"/>
  <c r="H7" i="38"/>
  <c r="I7" i="38"/>
</calcChain>
</file>

<file path=xl/sharedStrings.xml><?xml version="1.0" encoding="utf-8"?>
<sst xmlns="http://schemas.openxmlformats.org/spreadsheetml/2006/main" count="467" uniqueCount="242">
  <si>
    <t>Post-mining land uses (PMLU)</t>
  </si>
  <si>
    <t>Rehabilitation area</t>
  </si>
  <si>
    <t>RA1</t>
  </si>
  <si>
    <t>Relevant activities</t>
  </si>
  <si>
    <t xml:space="preserve">Existing Rehabilitation </t>
  </si>
  <si>
    <t>Total rehabilitation area size (ha)</t>
  </si>
  <si>
    <t>Commencement of first milestone:
&lt;insert milestone reference&gt;</t>
  </si>
  <si>
    <t>PMLU</t>
  </si>
  <si>
    <t xml:space="preserve">Cattle Grazing </t>
  </si>
  <si>
    <t>Date area is available</t>
  </si>
  <si>
    <t>Cumulative area available (ha)</t>
  </si>
  <si>
    <t>Milestone completed by</t>
  </si>
  <si>
    <t>Milestone Reference</t>
  </si>
  <si>
    <t>Cumulative area achieved (ha)</t>
  </si>
  <si>
    <t>RM1</t>
  </si>
  <si>
    <t>RM2</t>
  </si>
  <si>
    <t>RM3</t>
  </si>
  <si>
    <t>RM4</t>
  </si>
  <si>
    <t>RM5</t>
  </si>
  <si>
    <t>RM6</t>
  </si>
  <si>
    <t>RM7</t>
  </si>
  <si>
    <t>RM8</t>
  </si>
  <si>
    <r>
      <t xml:space="preserve">1) Insert new columns to the </t>
    </r>
    <r>
      <rPr>
        <b/>
        <u/>
        <sz val="11"/>
        <color theme="1"/>
        <rFont val="Calibri"/>
        <family val="2"/>
        <scheme val="minor"/>
      </rPr>
      <t>yellow table</t>
    </r>
    <r>
      <rPr>
        <b/>
        <sz val="11"/>
        <color theme="1"/>
        <rFont val="Calibri"/>
        <family val="2"/>
        <scheme val="minor"/>
      </rPr>
      <t xml:space="preserve"> to include further rehabilitation milestone dates.</t>
    </r>
  </si>
  <si>
    <r>
      <t xml:space="preserve">2) Insert new columns to the </t>
    </r>
    <r>
      <rPr>
        <b/>
        <u/>
        <sz val="11"/>
        <color theme="1"/>
        <rFont val="Calibri"/>
        <family val="2"/>
        <scheme val="minor"/>
      </rPr>
      <t>blue table</t>
    </r>
    <r>
      <rPr>
        <b/>
        <sz val="11"/>
        <color theme="1"/>
        <rFont val="Calibri"/>
        <family val="2"/>
        <scheme val="minor"/>
      </rPr>
      <t xml:space="preserve"> to match rehabilitation milestone dates.</t>
    </r>
  </si>
  <si>
    <r>
      <t xml:space="preserve">3) Insert new rows to the </t>
    </r>
    <r>
      <rPr>
        <b/>
        <u/>
        <sz val="11"/>
        <color theme="1"/>
        <rFont val="Calibri"/>
        <family val="2"/>
        <scheme val="minor"/>
      </rPr>
      <t>blue table</t>
    </r>
    <r>
      <rPr>
        <b/>
        <sz val="11"/>
        <color theme="1"/>
        <rFont val="Calibri"/>
        <family val="2"/>
        <scheme val="minor"/>
      </rPr>
      <t xml:space="preserve"> to include additional rehabilitation milestone references.</t>
    </r>
  </si>
  <si>
    <t>4) Insert the relevant number in the "Milestone reference" column (i.e. RM1).</t>
  </si>
  <si>
    <t>RA2</t>
  </si>
  <si>
    <t xml:space="preserve">Infrastructure for Decommissioning </t>
  </si>
  <si>
    <t xml:space="preserve">10/12/2040
RM1 </t>
  </si>
  <si>
    <t>RA3</t>
  </si>
  <si>
    <t>RA4</t>
  </si>
  <si>
    <t xml:space="preserve">Landform Embankment </t>
  </si>
  <si>
    <t>Woodland Habitat</t>
  </si>
  <si>
    <t>RM9</t>
  </si>
  <si>
    <t>RA5</t>
  </si>
  <si>
    <t>Waste Rock Dumps and Topsoil Dumps (PMLU Woodland)</t>
  </si>
  <si>
    <t>10/12/2035
RM3</t>
  </si>
  <si>
    <t xml:space="preserve">Woodland Habitat </t>
  </si>
  <si>
    <t>RA6</t>
  </si>
  <si>
    <t>Waste Rock Dumps and Topsoil Dumps (PMLU Cattle Grazing)</t>
  </si>
  <si>
    <t>10/12/2030
RM3</t>
  </si>
  <si>
    <t>RA7</t>
  </si>
  <si>
    <t xml:space="preserve">10/12/2030
RM6 </t>
  </si>
  <si>
    <t xml:space="preserve">Watercourse </t>
  </si>
  <si>
    <t>RA8</t>
  </si>
  <si>
    <t>Infrastructure for Decommissioning (Riparian Buffer)</t>
  </si>
  <si>
    <t xml:space="preserve">New Chum Creek Diversion Disturbance </t>
  </si>
  <si>
    <t xml:space="preserve">10/12/2025
RM3 </t>
  </si>
  <si>
    <t>Non-use management area (NUMA)</t>
  </si>
  <si>
    <t>Improvement area</t>
  </si>
  <si>
    <t>IA1</t>
  </si>
  <si>
    <t xml:space="preserve">Final void being pit lake, low wall spoil, end wall, fence and bund and highwall						</t>
  </si>
  <si>
    <t>Total size (ha)</t>
  </si>
  <si>
    <t>Commencement of first milestone: 
&lt;insert milestone reference&gt;</t>
  </si>
  <si>
    <t xml:space="preserve">10/12/2040
MM1 </t>
  </si>
  <si>
    <t>NUMA</t>
  </si>
  <si>
    <t xml:space="preserve">No use </t>
  </si>
  <si>
    <t>MM1</t>
  </si>
  <si>
    <t>MM2</t>
  </si>
  <si>
    <t>MM3</t>
  </si>
  <si>
    <r>
      <t xml:space="preserve">1) Insert new columns to the </t>
    </r>
    <r>
      <rPr>
        <b/>
        <u/>
        <sz val="11"/>
        <color theme="1"/>
        <rFont val="Calibri"/>
        <family val="2"/>
        <scheme val="minor"/>
      </rPr>
      <t>yellow table</t>
    </r>
    <r>
      <rPr>
        <b/>
        <sz val="11"/>
        <color theme="1"/>
        <rFont val="Calibri"/>
        <family val="2"/>
        <scheme val="minor"/>
      </rPr>
      <t xml:space="preserve"> to include further management milestone dates.</t>
    </r>
  </si>
  <si>
    <r>
      <t xml:space="preserve">2) Insert new columns to the </t>
    </r>
    <r>
      <rPr>
        <b/>
        <u/>
        <sz val="11"/>
        <color theme="1"/>
        <rFont val="Calibri"/>
        <family val="2"/>
        <scheme val="minor"/>
      </rPr>
      <t>blue table</t>
    </r>
    <r>
      <rPr>
        <b/>
        <sz val="11"/>
        <color theme="1"/>
        <rFont val="Calibri"/>
        <family val="2"/>
        <scheme val="minor"/>
      </rPr>
      <t xml:space="preserve"> to match management milestone dates.</t>
    </r>
  </si>
  <si>
    <t>3) Insert new rows to the blue table to include additional management milestone references.</t>
  </si>
  <si>
    <t>4) Insert the relevant number in the "Milestone reference" column (i.e. MM1).</t>
  </si>
  <si>
    <t>Milestone reference</t>
  </si>
  <si>
    <t>Rehabilitation milestone</t>
  </si>
  <si>
    <t>Milestone criteria</t>
  </si>
  <si>
    <t xml:space="preserve">Infrastructure decommissioning and removal </t>
  </si>
  <si>
    <t xml:space="preserve">Identification and remediation of contaminated land </t>
  </si>
  <si>
    <t>Landform Establishment</t>
  </si>
  <si>
    <t xml:space="preserve">Surface Preparation </t>
  </si>
  <si>
    <t xml:space="preserve">Revegetation </t>
  </si>
  <si>
    <t xml:space="preserve">Achievement of stable condition </t>
  </si>
  <si>
    <t xml:space="preserve">Achievement of cattle grazing PMLU </t>
  </si>
  <si>
    <t>Achievement of Woodland habitat PMLU</t>
  </si>
  <si>
    <t xml:space="preserve">Achievement of Watercourse PMLU </t>
  </si>
  <si>
    <t>1) Insert new rows below the table to record more Rehabilitation Area Milestones for the project</t>
  </si>
  <si>
    <t>2) Ensure all Rehabilitation Milestones recorded in this table align with those included in the RA sheets in this form.</t>
  </si>
  <si>
    <t>3) See the PRCP guideline before developing site-specific Rehabilitation Area Milestones</t>
  </si>
  <si>
    <t>Management milestone</t>
  </si>
  <si>
    <t xml:space="preserve">Achievement of structural stability </t>
  </si>
  <si>
    <t xml:space="preserve">Achievement of surface requirements </t>
  </si>
  <si>
    <t>Achievement of sufficient improvement</t>
  </si>
  <si>
    <t>1) Insert new rows below the table to record more Improvement Area Milestones for the project</t>
  </si>
  <si>
    <t>2) Ensure all Management Milestones recorded in this table align with those included in the IA sheets in this form.</t>
  </si>
  <si>
    <t>3) See the PRCP guideline before developing site-specific Improvement Area Milestones</t>
  </si>
  <si>
    <t xml:space="preserve">Appendix 8: Receiving Water Upstream Background Sites and Downstream Monitoring Points </t>
  </si>
  <si>
    <t xml:space="preserve">Appendix 9: Ground water Monitoring Points </t>
  </si>
  <si>
    <t>Column1</t>
  </si>
  <si>
    <t>Quality Characteristics (units)</t>
  </si>
  <si>
    <t>Limit</t>
  </si>
  <si>
    <t>Comment on Limit</t>
  </si>
  <si>
    <t>pH</t>
  </si>
  <si>
    <t>6.5-8.5</t>
  </si>
  <si>
    <t>WQO for Upper Isaac River catchment waters applied</t>
  </si>
  <si>
    <t>Electrical Conductivity</t>
  </si>
  <si>
    <t>Turbidity (NTU)</t>
  </si>
  <si>
    <t>Sulphate (mg/L)</t>
  </si>
  <si>
    <t>No data, therefore, ANZG 2018 applies.</t>
  </si>
  <si>
    <r>
      <t>Aluminium - dissolved (</t>
    </r>
    <r>
      <rPr>
        <sz val="11"/>
        <color theme="1"/>
        <rFont val="Aptos Narrow"/>
        <family val="2"/>
      </rPr>
      <t>µg/L)</t>
    </r>
  </si>
  <si>
    <t>Arsenic - dissolved (µg/L)</t>
  </si>
  <si>
    <t>Cadmium - dissolved (µg/L)</t>
  </si>
  <si>
    <t>Chromium - dissolved (µg/L)</t>
  </si>
  <si>
    <t>Copper - dissolved (µg/L)</t>
  </si>
  <si>
    <t>Iron - dissolved (µg/L)</t>
  </si>
  <si>
    <t>Lead - dissolved (µg/L)</t>
  </si>
  <si>
    <t>Mercury - dissolved (µg/L)</t>
  </si>
  <si>
    <t>Nickel - dissolved (µg/L)</t>
  </si>
  <si>
    <t>Zinc - dissolved (µg/L)</t>
  </si>
  <si>
    <t>Boron - dissolved (µg/L)</t>
  </si>
  <si>
    <t>Cobalt - dissolved (µg/L)</t>
  </si>
  <si>
    <t>Manganese - dissolved (µg/L)</t>
  </si>
  <si>
    <t>Molybdenum - dissolved (µg/L)</t>
  </si>
  <si>
    <t>Selenium - dissolved (µg/L)</t>
  </si>
  <si>
    <t>Silver - dissolved (µg/L)</t>
  </si>
  <si>
    <t>Uranium - dissolved (µg/L)</t>
  </si>
  <si>
    <t>Vanadium - dissolved (µg/L)</t>
  </si>
  <si>
    <t>Ammonia - dissolved (µg/L)</t>
  </si>
  <si>
    <t>Nitrate - dissolved (µg/L)</t>
  </si>
  <si>
    <t xml:space="preserve">Petroleum hydrocarbons (C6-C9) </t>
  </si>
  <si>
    <t>Limit of reporting (LoR)</t>
  </si>
  <si>
    <t xml:space="preserve">Petroleum hydrocarbons (C10-C36) </t>
  </si>
  <si>
    <t>Fluoride (total) (µg/L)</t>
  </si>
  <si>
    <t>WQO for Stock Protection applied</t>
  </si>
  <si>
    <t>For interpretation purposes only</t>
  </si>
  <si>
    <t xml:space="preserve">Hardness (mg/L) </t>
  </si>
  <si>
    <t>Monitoring Bore</t>
  </si>
  <si>
    <t>Hydrogeological unit</t>
  </si>
  <si>
    <t>Easting</t>
  </si>
  <si>
    <t>Northing</t>
  </si>
  <si>
    <t>OBS8</t>
  </si>
  <si>
    <t>OBS10</t>
  </si>
  <si>
    <t>Tertiary Unconsolidated Sand</t>
  </si>
  <si>
    <t>OBS15</t>
  </si>
  <si>
    <t>Alluvium/Tertiary</t>
  </si>
  <si>
    <t>OBS16</t>
  </si>
  <si>
    <t>OBS17</t>
  </si>
  <si>
    <t>OBS18</t>
  </si>
  <si>
    <t>OBS19</t>
  </si>
  <si>
    <t>Interpretation Bores</t>
  </si>
  <si>
    <t>Compliance Bores</t>
  </si>
  <si>
    <t>OBS4 (MP11)</t>
  </si>
  <si>
    <t>OBS1 (MP7)</t>
  </si>
  <si>
    <t>OBS2 (MP8)</t>
  </si>
  <si>
    <t>OBS5 (MP12)</t>
  </si>
  <si>
    <t>Appendix 10: Surface Water Quality Parameters</t>
  </si>
  <si>
    <t>ANZG 2018</t>
  </si>
  <si>
    <t>Major ions (mg/L)  
Calcium, chloride, potassium, magnesium, sodium, bicarbonate, carbonate</t>
  </si>
  <si>
    <t>Notes:
 - All metals and metalloids must be measured as ‘dissolved’ (from analysis of a field filtered sample) and total (unfiltered). 
 - Limits for metals and metalloids apply to dissolved results. 
 -  LOR – typical reporting for method stated. ICPMS/CV FIMS – analytical method required to achieve LOR.
- ANZG (2018) Aquatic ecosystem protection for moderately disturbed system (95% protection)</t>
  </si>
  <si>
    <t>Monitoring Point (MP)</t>
  </si>
  <si>
    <t>Receiving Water Location Description</t>
  </si>
  <si>
    <t>Upstream Background Monitroing Points</t>
  </si>
  <si>
    <t>MP4</t>
  </si>
  <si>
    <t>MP5</t>
  </si>
  <si>
    <t>Downstream Monitoring Points</t>
  </si>
  <si>
    <t>MP2</t>
  </si>
  <si>
    <t>MP3</t>
  </si>
  <si>
    <t xml:space="preserve">New Chum Creek – upstream of the diversion </t>
  </si>
  <si>
    <t>Isaac River – 4760m upstream of the confluence of New Chum Creek and Isaac River</t>
  </si>
  <si>
    <t xml:space="preserve">New Chum Creek – downstream of the diversion </t>
  </si>
  <si>
    <t>Isaac River – 3000m downstream of the confluence of New Chum Creek and Isaac River</t>
  </si>
  <si>
    <t>NCC - DIV1</t>
  </si>
  <si>
    <t>NCC-DIV2</t>
  </si>
  <si>
    <t>NCC-DIV3</t>
  </si>
  <si>
    <t>NCC-DIV4</t>
  </si>
  <si>
    <t xml:space="preserve">Creek DiversionMonitoring </t>
  </si>
  <si>
    <t>Diversion offtake</t>
  </si>
  <si>
    <t>Downstream monitroing point</t>
  </si>
  <si>
    <t>NCC-D1</t>
  </si>
  <si>
    <t>NCC-D2</t>
  </si>
  <si>
    <t>NCC-D3</t>
  </si>
  <si>
    <t>NCC-D4</t>
  </si>
  <si>
    <t>Upstream monitoring point</t>
  </si>
  <si>
    <t>NCC-U1</t>
  </si>
  <si>
    <t>NCC-U2</t>
  </si>
  <si>
    <t>NCC-U3</t>
  </si>
  <si>
    <t>NCC-U4</t>
  </si>
  <si>
    <t>Greater than 2m from background excluding changes from pumping of licenced bores</t>
  </si>
  <si>
    <t>Appendix 3: Recommended species to be established at the Woodland habitat at RA7</t>
  </si>
  <si>
    <t xml:space="preserve">Appendix 6: Representative RE benchmark criteria for Woodland Habitat at RA3 and RA4 </t>
  </si>
  <si>
    <t>Base of Alluvium/Tertiary sediments</t>
  </si>
  <si>
    <t>Permian Coal Measures (Vermont Seam)</t>
  </si>
  <si>
    <t>Permian Coal Measures (Leichardt Seam)</t>
  </si>
  <si>
    <t>Surface RL (mAHD)</t>
  </si>
  <si>
    <t>RM10</t>
  </si>
  <si>
    <t xml:space="preserve">Appendix 6: Representative RE benchmark criteria for Woodland Habitat at RA7 </t>
  </si>
  <si>
    <t>Units</t>
  </si>
  <si>
    <t>RL</t>
  </si>
  <si>
    <t>µS/cm</t>
  </si>
  <si>
    <t>mg/L</t>
  </si>
  <si>
    <t>Trigger Levels</t>
  </si>
  <si>
    <t>Water Level</t>
  </si>
  <si>
    <t>pH units</t>
  </si>
  <si>
    <t>µg/L</t>
  </si>
  <si>
    <t>Dissolved Aluminium</t>
  </si>
  <si>
    <t>Dissolved Antimony</t>
  </si>
  <si>
    <t>Dissolved Arsenic</t>
  </si>
  <si>
    <t>Dissolved Iron</t>
  </si>
  <si>
    <t>Dissolved Mercury</t>
  </si>
  <si>
    <t>Dissolved Molybdenum</t>
  </si>
  <si>
    <t>Dissovled Selenium</t>
  </si>
  <si>
    <t>Dissolved Silver</t>
  </si>
  <si>
    <t>TPH C6-C10</t>
  </si>
  <si>
    <t>TPH &gt;C10-C40</t>
  </si>
  <si>
    <t xml:space="preserve">Eletrical Conductivity </t>
  </si>
  <si>
    <t>Sulfate</t>
  </si>
  <si>
    <t>Monitored for 
interpretative 
reasons only – no 
triggers apply</t>
  </si>
  <si>
    <t>Quality Characterisitic</t>
  </si>
  <si>
    <t>Appendix 11: Groundwater Quality Limits</t>
  </si>
  <si>
    <t>6.5-8.7</t>
  </si>
  <si>
    <t>Adopted from site specific trigger level from LOD</t>
  </si>
  <si>
    <t>Adopted from site specific trigger level from LOD, excluding OBS10 which is site specific trigger</t>
  </si>
  <si>
    <t>ANZG 2018, excluding OBS2 and OBS5 which are site specific triggers</t>
  </si>
  <si>
    <t>ANZG 2018, excluding OBS5 which are site specific trigger</t>
  </si>
  <si>
    <t>10/12/2030
RM6</t>
  </si>
  <si>
    <t>10/12/2025
RM6</t>
  </si>
  <si>
    <t>10/12/2025
RM1</t>
  </si>
  <si>
    <t xml:space="preserve">RM8 </t>
  </si>
  <si>
    <r>
      <t xml:space="preserve">a)	Certification by an AQP that pasture meets pasture condition rating ≤3, based on the Pasture Condition Assessment Table as per “Stocktake: Balancing Supply and Demand” (Developed by FutureBeef – futurebeef.com.au), as provided in </t>
    </r>
    <r>
      <rPr>
        <b/>
        <sz val="11"/>
        <rFont val="Calibri"/>
        <family val="2"/>
        <scheme val="minor"/>
      </rPr>
      <t>Appendix 5: Pasture condition assessment</t>
    </r>
    <r>
      <rPr>
        <sz val="11"/>
        <rFont val="Calibri"/>
        <family val="2"/>
        <scheme val="minor"/>
      </rPr>
      <t xml:space="preserve">, including:
       - Preferred pasture species (3P grasses^) diversity ≥2 species
       - Preferred pasture (3P) % DM yield ≥10%
       - Annual grass DM yield % &lt;70%
       - Grasses other than 3P grasses and other weeds % DM yield &lt;80%
        - Crown cover (3P grasses) – at worst, moderate to low density and some plants dead
b)	Leucaena stem density &lt;250 stems &gt;2m per ha (1 per 40m2)
c)	Certification from an AQP that rehabilitation is resilient to fire and grazing pressures.
d) Land suitability class ≤3 or not different from pre-mining if ≥4^
</t>
    </r>
    <r>
      <rPr>
        <i/>
        <sz val="11"/>
        <rFont val="Calibri"/>
        <family val="2"/>
        <scheme val="minor"/>
      </rPr>
      <t>^Assessment completed in accordance with LSA Framework for Open-Cut Coal Mine Rehabilitation 2018 (A ruleset for land suitability assessment of sustainable beef cattle grazing on land rehabilitated after open-cut coal mining in the Bowen Basin Queensland)  unless otherwise agreed in writing between the administering authority and the environmental authority holder.</t>
    </r>
  </si>
  <si>
    <r>
      <t xml:space="preserve">a)	A BioCondition assessment at RA4, RA5 and RA8 and is completed by an AQP using the methodology outlined in the latest version of the Queensland Herbarium’s BioCondition Assessment Manual.
b)	The BioCondition assessment required by RM9(a) at RA3 and RA4 demonstrates achievement of the PRCP Benchmark for each assessable attribute for the relevant regional ecosystem as per </t>
    </r>
    <r>
      <rPr>
        <b/>
        <sz val="11"/>
        <rFont val="Calibri"/>
        <family val="2"/>
        <scheme val="minor"/>
      </rPr>
      <t>Appendix 6:  Representative RE benchmark criteria for woodland habitat rehabilitation at RA3 and RA4</t>
    </r>
    <r>
      <rPr>
        <sz val="11"/>
        <rFont val="Calibri"/>
        <family val="2"/>
        <scheme val="minor"/>
      </rPr>
      <t xml:space="preserve">
c) The BioCondition assessment required by RM9(a) at RA8 demonstrates achievement of the PRCP benchmark for each assessable attribute for the relevant regional ecosystem as per </t>
    </r>
    <r>
      <rPr>
        <b/>
        <sz val="11"/>
        <rFont val="Calibri"/>
        <family val="2"/>
        <scheme val="minor"/>
      </rPr>
      <t>Appendix 6: Representative RE benchmark criteria for woodland habitat rehabilitation at RA7</t>
    </r>
  </si>
  <si>
    <r>
      <t xml:space="preserve">a)	Contaminated land investigation completed by a suitability qualified person </t>
    </r>
    <r>
      <rPr>
        <b/>
        <sz val="11"/>
        <rFont val="Calibri"/>
        <family val="2"/>
        <scheme val="minor"/>
      </rPr>
      <t>(SQP)</t>
    </r>
    <r>
      <rPr>
        <vertAlign val="superscript"/>
        <sz val="11"/>
        <rFont val="Calibri"/>
        <family val="2"/>
        <scheme val="minor"/>
      </rPr>
      <t>1</t>
    </r>
    <r>
      <rPr>
        <sz val="11"/>
        <rFont val="Calibri"/>
        <family val="2"/>
        <scheme val="minor"/>
      </rPr>
      <t xml:space="preserve"> in accordance with the Environmental Protection Act (1994) including:
I.	Contaminated and hazardous material either remediated in-situ or removed/transported to an approved landfill for disposal and waste tracking information recorded and submitted.
II.	Validation testing confirms that contaminated and hazardous materials have been removed or remediated successfully. 
III.	Contaminated land assessment indicates that no contamination unsuitable for the post-mining land use remains or is occurring. 
IV.	If required, a site investigation report including a site suitability statement must be prepared and submitted in accordance with the provisions of Chapter 7, Part 8 of the EP Act.
V.	A Site suitability statement from a SQP confirms the uses or activities for which the land is suitable, aligns to the approved PMLUs for the site.
</t>
    </r>
    <r>
      <rPr>
        <vertAlign val="superscript"/>
        <sz val="11"/>
        <rFont val="Calibri"/>
        <family val="2"/>
        <scheme val="minor"/>
      </rPr>
      <t>1</t>
    </r>
    <r>
      <rPr>
        <sz val="11"/>
        <rFont val="Calibri"/>
        <family val="2"/>
        <scheme val="minor"/>
      </rPr>
      <t xml:space="preserve"> </t>
    </r>
    <r>
      <rPr>
        <i/>
        <sz val="11"/>
        <rFont val="Calibri"/>
        <family val="2"/>
        <scheme val="minor"/>
      </rPr>
      <t>Suitability qualified person (SQP):  for performing a regulatory function under chapter 7, part 8 (Contaminated Land) of the EP Act or another function prescribed under a regulation, means a person who— 
(a) has qualifications and experience relevant to performing the function; and 
(b) if a regulation prescribes an organisation for this paragraph—is a member of the organisation</t>
    </r>
  </si>
  <si>
    <t>New Chum Creek Diversion Rehabilitation</t>
  </si>
  <si>
    <r>
      <t xml:space="preserve">a) Certification by an AQP, that final voids are stable, including:
       i)  Certification that the highwall and end wall (where not backfilled) have:
                 - </t>
    </r>
    <r>
      <rPr>
        <sz val="11"/>
        <color theme="1"/>
        <rFont val="Calibri"/>
        <family val="2"/>
        <scheme val="minor"/>
      </rPr>
      <t>overall slope angle 65° void highwall and end wall in competent (unweathered) rock;
                - overall slope angle  45° highwall and end wall in less competent (weathered) rock; and
        ii) Geotechnically stable for the foreseeable future.</t>
    </r>
  </si>
  <si>
    <r>
      <t xml:space="preserve">a) Safety bund setback distance is in accordance with a calculated geotechnical FoS of ≥1.5 but a minimum of 15m and maximum of 40m.
b) The safety bund is constructed in accordance with engineering requirements including:
       - constructed from non-weathered dumped rockfill;
       - a minimum 2 m in height;
       - a minimum of 7 m base width; and
       - 1 in 1.5 batters.
c) Bunding confirmed to be geotechnically stable by an AQP. 
</t>
    </r>
    <r>
      <rPr>
        <sz val="11"/>
        <color theme="1"/>
        <rFont val="Calibri"/>
        <family val="2"/>
        <scheme val="minor"/>
      </rPr>
      <t xml:space="preserve">d) Appropriate signage placed every 100m of the perimeter of the void to clearly identify and convey the purpose (e.g. EP Act 1994 Non- Use Management Area No Entry). 
e) Installation of fencing completed for the residual void management areas to limit human and livestock access. </t>
    </r>
  </si>
  <si>
    <t>Milestone criteria2</t>
  </si>
  <si>
    <t>Achievement of surface requirements</t>
  </si>
  <si>
    <r>
      <t xml:space="preserve">a)	Riparian vegetation condition is greater or equal to upstream or downstream values using Riparian Vegetation Index (IDC method)
b) Surface water runoff is non-polluting to receiving waters and complies with </t>
    </r>
    <r>
      <rPr>
        <b/>
        <sz val="11"/>
        <rFont val="Calibri"/>
        <family val="2"/>
        <scheme val="minor"/>
      </rPr>
      <t>Appendix 10: Surface Water Quality Characteristics.</t>
    </r>
  </si>
  <si>
    <t xml:space="preserve">a) Services with no beneficial PMLU re-use are disconnected and decommissioned.
b) All buildings with no beneficial PMLU re-use are demolished and removed.
c) All mine roads and access tracks with no beneficial PMLU are removed.
d) All pipelines with no beneficial PMLU are drained, and removed.
e) All waste removed from site.   
f) Mine water dams with no beneficial PMLU are decommissioned.
g) All exploration drill holes have been rehabilitated in accordance with the eligibility criteria and standard conditions for exploration and mineral development projects – V2 (EHP, 2016). 
h)  Infrastructure required for the ongoing health and safety of operators, as defined by the Coal Mining Safety and Health Act 1999, is to be retained until deemed safe to remove. </t>
  </si>
  <si>
    <r>
      <rPr>
        <b/>
        <sz val="11"/>
        <rFont val="Calibri"/>
        <family val="2"/>
        <scheme val="minor"/>
      </rPr>
      <t xml:space="preserve">All rehabilitation areas
</t>
    </r>
    <r>
      <rPr>
        <sz val="11"/>
        <rFont val="Calibri"/>
        <family val="2"/>
        <scheme val="minor"/>
      </rPr>
      <t xml:space="preserve">a) Engineering and design plans including drainage are developed by an AQP and finalised.
b) All major earthworks completed, slopes and general reshaping and pushing/trimming completed to achieve final landform. 
c) Erosion and sediment control systems are  installed,  fit for purpose and verified by an AQP.
d) Landforms are to be free draining.
e) Where applicable, crests of rehabilitate landforms are to be bunded with designs informed by an AQP.
</t>
    </r>
    <r>
      <rPr>
        <b/>
        <sz val="11"/>
        <rFont val="Calibri"/>
        <family val="2"/>
        <scheme val="minor"/>
      </rPr>
      <t xml:space="preserve">Cattle grazing (RA1, RA2, RA5)
</t>
    </r>
    <r>
      <rPr>
        <sz val="11"/>
        <rFont val="Calibri"/>
        <family val="2"/>
        <scheme val="minor"/>
      </rPr>
      <t xml:space="preserve">f) Landforms reshaped to  maximum 15% overall slope
g) Landforms design is assessed by an AQP as being geotechnically stable with a factor of safety ≥1.5 unless an alternative is justified by an AQP.
</t>
    </r>
    <r>
      <rPr>
        <b/>
        <sz val="11"/>
        <rFont val="Calibri"/>
        <family val="2"/>
        <scheme val="minor"/>
      </rPr>
      <t xml:space="preserve">Woodland Habitat PMLU (RA3, RA4, RA7) 
</t>
    </r>
    <r>
      <rPr>
        <sz val="11"/>
        <rFont val="Calibri"/>
        <family val="2"/>
        <scheme val="minor"/>
      </rPr>
      <t xml:space="preserve">h) Landforms reshaped with maximum 25% overall slope.
i) Areas &gt;15% overall to be assessed by an AQP as being stable long term, with rock mulch applied as required.
j) Landforms design is assessed by an AQP as being geotechnically stable with a factor of safety ≥1.5 unless an alternative is justified by an AQP.
k) Rock mulch thickness placed as required based on final slope and iterative waste rock characterisation and erosion assessments.
</t>
    </r>
    <r>
      <rPr>
        <b/>
        <sz val="11"/>
        <rFont val="Calibri"/>
        <family val="2"/>
        <scheme val="minor"/>
      </rPr>
      <t xml:space="preserve">Watercourse (RA6, RA8)
</t>
    </r>
    <r>
      <rPr>
        <sz val="11"/>
        <rFont val="Calibri"/>
        <family val="2"/>
        <scheme val="minor"/>
      </rPr>
      <t xml:space="preserve">l) Updated hydraulic flood modelling using drainage designs	
m) Hazard Assessment conducted to verify safety hazards are not significantly different to surrounding unmined landscapes subject to the same land use.  
</t>
    </r>
  </si>
  <si>
    <r>
      <t>a)   Growth mediumdepth of at least 100mm placed on Grazing PMLU
b)   Growth mediumdepth of at least 100mm, mixed with fresh Permian overburden at a ration of 2-4 parts fresh Permian to 1 part topsoil placed on Woodland PMLU 
c) An assessment of growth media characteristics is completed by an AQP that identifies amelioration and other treatments required to achieve the following primary growth media quality targets, six months prior to progressive rehabilitation^
d)   Growth medium to meet the following suitability targets:                                   
- Cation exchange capacity of above 14 meq/100g for clays and 6 meq/100g for loams. 
- Major macronutrient concentrations in root zone (0–0.3m):
          - Total nitrogen (N) above 1000 mg/kg.
          - Available phosphorus (P) above 10 mg/kg.
          - Potassium (K) above 160 mg/kg.
          - Total organic carbon (TOC) above 1%.
- pH range of soil is between 6.0–9.0 to at least 0.3m.
- Primary growth media (0–0.3m) salinity (EC1:5) is less than 0.75dS/m.
e) Deep rip at least 500mm into soil/subsoil profile along contour of slopes.
f) The surface and groundwater monitoring network, including, but not limited to, to those locations identified in Appendix 8 and Appendix 9, is installed and monitoring underway.
^</t>
    </r>
    <r>
      <rPr>
        <i/>
        <sz val="11"/>
        <rFont val="Calibri"/>
        <family val="2"/>
        <scheme val="minor"/>
      </rPr>
      <t>Primary growth media quality targets: criteria provided as a post-ameliorant target. Initial soil analysis values may be outside of these ranges; however they must be achieved where that is a requirement of this PRCP schedule.</t>
    </r>
  </si>
  <si>
    <r>
      <rPr>
        <b/>
        <sz val="11"/>
        <rFont val="Calibri"/>
        <family val="2"/>
        <scheme val="minor"/>
      </rPr>
      <t xml:space="preserve">Cattle Grazing (RA1, RA2, RA5)
</t>
    </r>
    <r>
      <rPr>
        <sz val="11"/>
        <rFont val="Calibri"/>
        <family val="2"/>
        <scheme val="minor"/>
      </rPr>
      <t xml:space="preserve">a) Complete seeding in accordance with target species of 3P (perennial, palatable and productive) and rate as per the PRCP Schedule </t>
    </r>
    <r>
      <rPr>
        <b/>
        <sz val="11"/>
        <rFont val="Calibri"/>
        <family val="2"/>
        <scheme val="minor"/>
      </rPr>
      <t>Appendix 1: Recommended species to be established in Grazing PMLU.</t>
    </r>
    <r>
      <rPr>
        <sz val="11"/>
        <rFont val="Calibri"/>
        <family val="2"/>
        <scheme val="minor"/>
      </rPr>
      <t xml:space="preserve">
b) Primary growth media quality targets listed in RM4(e) are achieved based on a number of representative samples as determined by AQP.
</t>
    </r>
    <r>
      <rPr>
        <b/>
        <sz val="11"/>
        <rFont val="Calibri"/>
        <family val="2"/>
        <scheme val="minor"/>
      </rPr>
      <t xml:space="preserve">
Woodland Habitat (RA3, RA4)
</t>
    </r>
    <r>
      <rPr>
        <sz val="11"/>
        <rFont val="Calibri"/>
        <family val="2"/>
        <scheme val="minor"/>
      </rPr>
      <t xml:space="preserve">c) Completed seeding using a selection of species outlined in  </t>
    </r>
    <r>
      <rPr>
        <b/>
        <sz val="11"/>
        <rFont val="Calibri"/>
        <family val="2"/>
        <scheme val="minor"/>
      </rPr>
      <t>Appendix 2:  Recommended species to be established for woodland habitat at RA3 and RA4</t>
    </r>
    <r>
      <rPr>
        <sz val="11"/>
        <rFont val="Calibri"/>
        <family val="2"/>
        <scheme val="minor"/>
      </rPr>
      <t xml:space="preserve">
d) Completed seeding as per recommended sowing rates for individual species where possible and total recommended seeding rates for dominant tree species (5kg/ha), mid-storey species (5kg/ha), and groundcover species (5kg/ha).
e) Primary growth media quality targets listed in RM4(e) are achieved based on a number of representative samples as determined by AQP
</t>
    </r>
    <r>
      <rPr>
        <b/>
        <sz val="11"/>
        <rFont val="Calibri"/>
        <family val="2"/>
        <scheme val="minor"/>
      </rPr>
      <t xml:space="preserve">
Woodland Habitat (RA7) 
</t>
    </r>
    <r>
      <rPr>
        <sz val="11"/>
        <rFont val="Calibri"/>
        <family val="2"/>
        <scheme val="minor"/>
      </rPr>
      <t xml:space="preserve">f)  Complete seeding using a selection of species and sowing rates outlined in </t>
    </r>
    <r>
      <rPr>
        <b/>
        <sz val="11"/>
        <rFont val="Calibri"/>
        <family val="2"/>
        <scheme val="minor"/>
      </rPr>
      <t>Appendix 3: Recommended species and sowing rates to be established for woodland habitat at RA7</t>
    </r>
    <r>
      <rPr>
        <sz val="11"/>
        <rFont val="Calibri"/>
        <family val="2"/>
        <scheme val="minor"/>
      </rPr>
      <t xml:space="preserve">
g) Completed seeding as per recommended sowing rates for individual species where possible and total recommended seeding rates as established in </t>
    </r>
    <r>
      <rPr>
        <b/>
        <sz val="11"/>
        <rFont val="Calibri"/>
        <family val="2"/>
        <scheme val="minor"/>
      </rPr>
      <t>Appendix 3: Recommended species to be established at the Woodland habitat (RA7)</t>
    </r>
    <r>
      <rPr>
        <sz val="11"/>
        <rFont val="Calibri"/>
        <family val="2"/>
        <scheme val="minor"/>
      </rPr>
      <t xml:space="preserve">
h) Primary growth media quality targets listed in RM4(e) are achieved based on a number of representative samples as determined by AQP
</t>
    </r>
    <r>
      <rPr>
        <b/>
        <sz val="11"/>
        <rFont val="Calibri"/>
        <family val="2"/>
        <scheme val="minor"/>
      </rPr>
      <t xml:space="preserve">
Watercourse (RA6 &amp; RA8)
</t>
    </r>
    <r>
      <rPr>
        <sz val="11"/>
        <rFont val="Calibri"/>
        <family val="2"/>
        <scheme val="minor"/>
      </rPr>
      <t xml:space="preserve">i) Completed seeding using a selection of species outlined in  </t>
    </r>
    <r>
      <rPr>
        <b/>
        <sz val="11"/>
        <rFont val="Calibri"/>
        <family val="2"/>
        <scheme val="minor"/>
      </rPr>
      <t xml:space="preserve">Appendix 4: Recommended species to be established for watercourse PMLU at RA8
</t>
    </r>
    <r>
      <rPr>
        <sz val="11"/>
        <rFont val="Calibri"/>
        <family val="2"/>
        <scheme val="minor"/>
      </rPr>
      <t>j) Completed seeding as per recommended sowing rates for individual species where possible and total recommended seeding rates for upper bank (5kg/ha), mid bank (5kg/ha), and lower bank (5kg/ha)
k) Primary growth media quality targets listed in RM4(e) are achieved based on a number of representative samples as determined by AQP.</t>
    </r>
  </si>
  <si>
    <r>
      <rPr>
        <b/>
        <sz val="11"/>
        <rFont val="Calibri"/>
        <family val="2"/>
        <scheme val="minor"/>
      </rPr>
      <t>All rehabilitation areas</t>
    </r>
    <r>
      <rPr>
        <sz val="11"/>
        <rFont val="Calibri"/>
        <family val="2"/>
        <scheme val="minor"/>
      </rPr>
      <t xml:space="preserve">
a) No evidence of erosion classified as moderate or severe as defined by </t>
    </r>
    <r>
      <rPr>
        <b/>
        <sz val="11"/>
        <rFont val="Calibri"/>
        <family val="2"/>
        <scheme val="minor"/>
      </rPr>
      <t>Appendix 7: Erosion Classification framework</t>
    </r>
    <r>
      <rPr>
        <sz val="11"/>
        <rFont val="Calibri"/>
        <family val="2"/>
        <scheme val="minor"/>
      </rPr>
      <t xml:space="preserve">
b) Surface water runoff is non-polluting to receiving waters and complies with </t>
    </r>
    <r>
      <rPr>
        <b/>
        <sz val="11"/>
        <rFont val="Calibri"/>
        <family val="2"/>
        <scheme val="minor"/>
      </rPr>
      <t>Appendix 10: Surface Water Quality Characteristics</t>
    </r>
    <r>
      <rPr>
        <sz val="11"/>
        <rFont val="Calibri"/>
        <family val="2"/>
        <scheme val="minor"/>
      </rPr>
      <t xml:space="preserve">.
c) Surface water quality results monitored within 48 hours of flow at, but not limited to location specified in </t>
    </r>
    <r>
      <rPr>
        <b/>
        <sz val="11"/>
        <rFont val="Calibri"/>
        <family val="2"/>
        <scheme val="minor"/>
      </rPr>
      <t>Appendix 8: Receiving Water Upstream Background Sites and Downstream Monitoring Points</t>
    </r>
    <r>
      <rPr>
        <sz val="11"/>
        <rFont val="Calibri"/>
        <family val="2"/>
        <scheme val="minor"/>
      </rPr>
      <t xml:space="preserve">, must not exceed the limits in </t>
    </r>
    <r>
      <rPr>
        <b/>
        <sz val="11"/>
        <rFont val="Calibri"/>
        <family val="2"/>
        <scheme val="minor"/>
      </rPr>
      <t>Appendix 10: Surface Water Quality Characteristics</t>
    </r>
    <r>
      <rPr>
        <sz val="11"/>
        <rFont val="Calibri"/>
        <family val="2"/>
        <scheme val="minor"/>
      </rPr>
      <t xml:space="preserve">, for a minimum of five (5) consecutive years.
d) If the surface water quality exceeds RM7(e), the applicable upstream site must be compared to the downstream site result. </t>
    </r>
    <r>
      <rPr>
        <b/>
        <sz val="11"/>
        <rFont val="Calibri"/>
        <family val="2"/>
        <scheme val="minor"/>
      </rPr>
      <t xml:space="preserve">
</t>
    </r>
    <r>
      <rPr>
        <sz val="11"/>
        <rFont val="Calibri"/>
        <family val="2"/>
        <scheme val="minor"/>
      </rPr>
      <t xml:space="preserve">e) Groundwater quality should be monitored quarterly at, but not limited to, monitoring bores listed in </t>
    </r>
    <r>
      <rPr>
        <b/>
        <sz val="11"/>
        <rFont val="Calibri"/>
        <family val="2"/>
        <scheme val="minor"/>
      </rPr>
      <t>Appendix 9: Groundwater Monitoring Locations</t>
    </r>
    <r>
      <rPr>
        <sz val="11"/>
        <rFont val="Calibri"/>
        <family val="2"/>
        <scheme val="minor"/>
      </rPr>
      <t xml:space="preserve"> of the schedule, for quality characteristics  listed in </t>
    </r>
    <r>
      <rPr>
        <b/>
        <sz val="11"/>
        <rFont val="Calibri"/>
        <family val="2"/>
        <scheme val="minor"/>
      </rPr>
      <t>Appendix 11: Groundwater Quality Limits</t>
    </r>
    <r>
      <rPr>
        <sz val="11"/>
        <rFont val="Calibri"/>
        <family val="2"/>
        <scheme val="minor"/>
      </rPr>
      <t xml:space="preserve"> of the schedule and all results comply with limits of the schedule for a minimum of five (5) consecutive years. 
f)  Upon completion of five (5) years of consecutive monitoring, a review of groundwater data is to be completed by an AQP to inform milestone criteria amendments. 
g) Groundwater levels for compliance bores specified in </t>
    </r>
    <r>
      <rPr>
        <b/>
        <sz val="11"/>
        <rFont val="Calibri"/>
        <family val="2"/>
        <scheme val="minor"/>
      </rPr>
      <t>Appendix 11: Groundwater Quality Limits</t>
    </r>
    <r>
      <rPr>
        <sz val="11"/>
        <rFont val="Calibri"/>
        <family val="2"/>
        <scheme val="minor"/>
      </rPr>
      <t xml:space="preserve"> must not exceed a drawdown ≥2m from background excluding changes from pumping of licensed bores.
h) Removal of any bunds used to initially control runoff from slopes, once target vegetation has been achieved and erosion levels are deemed acceptable by an AQP. 
</t>
    </r>
    <r>
      <rPr>
        <b/>
        <sz val="11"/>
        <rFont val="Calibri"/>
        <family val="2"/>
        <scheme val="minor"/>
      </rPr>
      <t>Diversion &amp; Watercourse (RA6, RA8)</t>
    </r>
    <r>
      <rPr>
        <sz val="11"/>
        <rFont val="Calibri"/>
        <family val="2"/>
        <scheme val="minor"/>
      </rPr>
      <t xml:space="preserve">
i) Assessment report completed by an AQP certifying that the diversion (RA6 and RA8) is operating in accordance with, DNRME Guideline: Works that interfere with water in a watercourse for a resource activity — watercourse diversions under the </t>
    </r>
    <r>
      <rPr>
        <i/>
        <sz val="11"/>
        <rFont val="Calibri"/>
        <family val="2"/>
        <scheme val="minor"/>
      </rPr>
      <t>Water Act 2000</t>
    </r>
    <r>
      <rPr>
        <sz val="11"/>
        <rFont val="Calibri"/>
        <family val="2"/>
        <scheme val="minor"/>
      </rPr>
      <t xml:space="preserve">   (OSW/2019/4599) criteria and is in a stable condition.
j) Geomorphic index (IDC method) used to verify that Rehabilitation for RA6 and RA8 is erosionally stable with scores greater or equal to upstream or downstream values (IDC method)</t>
    </r>
  </si>
  <si>
    <r>
      <t xml:space="preserve">a) Certification by an AQP, that final void is stable, including:
         i) certification that the highwall and end wall (where not backfilled) have:
                  - Overall slope angle 65° for void highwall and end wall in competent (unweathered) rock;
                  - Overall slope angle 45° for highwall and end wall in less competent (weathered) rock;
         ii) geotechnically stable for the foreseeable future;
        iii) Evidence that erosion does not exceed the classification of 'moderate' or ‘severe’ as defined by Appendix 7: Erosion classification framework and will not cause instability;
         iv) Monitoring and mitigation must occur following rainfall events greater than 0.1% AEP
         v) drainage measures and structures have been appropriately established and are directing overland flow away from the highwall edge; and
         vi) erosion and sediment control measures have been installed and are operating as per design.
b) Certification by an AQP that the residual void is:
           i) a single residual void area of 316 ha; and
           ii) a maximum depth of 145 m
c) Certification from an AQP, that the safety bund and fencing are present and functional. 
d)  Groundwater quality should be monitored quarterly at, but not limited to, monitoring bores listed in </t>
    </r>
    <r>
      <rPr>
        <b/>
        <sz val="11"/>
        <color theme="1"/>
        <rFont val="Calibri"/>
        <family val="2"/>
        <scheme val="minor"/>
      </rPr>
      <t>Appendix 9: Groundwater Monitoring Locations</t>
    </r>
    <r>
      <rPr>
        <sz val="11"/>
        <color theme="1"/>
        <rFont val="Calibri"/>
        <family val="2"/>
        <scheme val="minor"/>
      </rPr>
      <t xml:space="preserve"> of the schedule, for quality characteristics listed in </t>
    </r>
    <r>
      <rPr>
        <b/>
        <sz val="11"/>
        <color theme="1"/>
        <rFont val="Calibri"/>
        <family val="2"/>
        <scheme val="minor"/>
      </rPr>
      <t>Appendix 11: Groundwater Quality Limits</t>
    </r>
    <r>
      <rPr>
        <sz val="11"/>
        <color theme="1"/>
        <rFont val="Calibri"/>
        <family val="2"/>
        <scheme val="minor"/>
      </rPr>
      <t xml:space="preserve"> of the schedule and all results comply with limits of the schedule for a minimum of five (5) consecutive years. 
e) Upon completion of five (5) years of consecutive monitoring, a review of groundwater data is to be completed by an AQP to inform milestone criteria amendments. 
f) Groundwater levels for compliance bores specified in Appendix 11: Groundwater Quality Limits must not exceed a drawdown ≥2m from the background excluding changes from pumping of licenced bores.
g) Final void walls confirmed to drain internally to the final void.
h) Certification from an AQP that water level in each residual void will not cause environmental harm to the surrounding  environment, and the voids act as groundwater sinks to the receiving groundwater environment. 
i) Certification from an AQP that evidence, based on up-to-date groundwater modelling, that the final void lake will not overflow nor potentially contaminate any other surface water bodies.
j) Risks from the void is ALARP in accordance with the latest version of AS/NZS ISO 31000:2009 Risk Management and certified by an AQP.</t>
    </r>
  </si>
  <si>
    <r>
      <rPr>
        <b/>
        <sz val="11"/>
        <rFont val="Calibri"/>
        <family val="2"/>
        <scheme val="minor"/>
      </rPr>
      <t>All Rehabilitation Areas
a</t>
    </r>
    <r>
      <rPr>
        <sz val="11"/>
        <rFont val="Calibri"/>
        <family val="2"/>
        <scheme val="minor"/>
      </rPr>
      <t xml:space="preserve">) Presence of rocks, logs or other effective erosion control cover is limited to 30% of total vegetative groundcover.
b) Weed presence is less than 10% of total vegetative groundcover confirmed by an AQP in annual monitoring.
c) Evidence that erosion for grazing and woodland PMLU does not exceed the classification of 'moderate' or ‘severe’ as defined by </t>
    </r>
    <r>
      <rPr>
        <b/>
        <sz val="11"/>
        <rFont val="Calibri"/>
        <family val="2"/>
        <scheme val="minor"/>
      </rPr>
      <t>Appendix 7: Erosion classification framework</t>
    </r>
    <r>
      <rPr>
        <sz val="11"/>
        <rFont val="Calibri"/>
        <family val="2"/>
        <scheme val="minor"/>
      </rPr>
      <t xml:space="preserve">.
d) Surface water runoff is non-polluting to receiving waters and complies with </t>
    </r>
    <r>
      <rPr>
        <b/>
        <sz val="11"/>
        <rFont val="Calibri"/>
        <family val="2"/>
        <scheme val="minor"/>
      </rPr>
      <t>Appendix 10: Surface Water Quality Characteristics</t>
    </r>
    <r>
      <rPr>
        <sz val="11"/>
        <rFont val="Calibri"/>
        <family val="2"/>
        <scheme val="minor"/>
      </rPr>
      <t>.</t>
    </r>
    <r>
      <rPr>
        <b/>
        <sz val="11"/>
        <rFont val="Calibri"/>
        <family val="2"/>
        <scheme val="minor"/>
      </rPr>
      <t xml:space="preserve">
Cattle Grazing (RA1, RA12, RA5)</t>
    </r>
    <r>
      <rPr>
        <sz val="11"/>
        <rFont val="Calibri"/>
        <family val="2"/>
        <scheme val="minor"/>
      </rPr>
      <t xml:space="preserve">
f) Final landform for grazing PMLU has achieved a geotechnically stable condition with minimum ≥ 1.5 factor of safety and slopes ≤15%
g) Minimum 80% established and persistent vegetative groundcover for Grazing PMLU
</t>
    </r>
    <r>
      <rPr>
        <b/>
        <sz val="11"/>
        <rFont val="Calibri"/>
        <family val="2"/>
        <scheme val="minor"/>
      </rPr>
      <t>Woodland Habitat (RA3, RA4, RA7)</t>
    </r>
    <r>
      <rPr>
        <sz val="11"/>
        <rFont val="Calibri"/>
        <family val="2"/>
        <scheme val="minor"/>
      </rPr>
      <t xml:space="preserve">
g) Final landform for woodland PMLU has achieved a geotechnically stable condition with minimum ≥ 1.5 factor of safety unless an alternative is justified by an AQP and slopes ≤25%
h) Minimum 50% established and persistent vegetative groundcover for Woodland PMLU (RA3) Embankment
i) Minimum 50% established and persistent vegetative groundcover for Woodland PMLU (RA4 &amp; RA7).
k) Erosion monitoring of the embankment is to be undertaken pre and post wet season until minimum 50% vegetative cover is achieved
</t>
    </r>
    <r>
      <rPr>
        <b/>
        <sz val="11"/>
        <rFont val="Calibri"/>
        <family val="2"/>
        <scheme val="minor"/>
      </rPr>
      <t>Diversion &amp; Watercourse (RA6, RA8)
k</t>
    </r>
    <r>
      <rPr>
        <sz val="11"/>
        <rFont val="Calibri"/>
        <family val="2"/>
        <scheme val="minor"/>
      </rPr>
      <t>) Geomorphic index (IDC method) used to verify that Rehabilitation for RA6 and RA8 is erosionally stable with scores greater or equal to upstream or downstream values (IDC method)</t>
    </r>
  </si>
  <si>
    <t>Location (GDA2020)</t>
  </si>
  <si>
    <t>RCM Interburden</t>
  </si>
  <si>
    <t>Alluvium</t>
  </si>
  <si>
    <t>Leichart</t>
  </si>
  <si>
    <t>Rewan Group</t>
  </si>
  <si>
    <t>Latitude (DD GDA2020)</t>
  </si>
  <si>
    <t>ANZG 2018 value is 1.4</t>
  </si>
  <si>
    <t>Should be 5 - ANZG 2018 recommends that the 99% species protection level DGV is used for slightly to moderately disturbed systems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3" formatCode="_-* #,##0.00_-;\-* #,##0.00_-;_-* &quot;-&quot;??_-;_-@_-"/>
    <numFmt numFmtId="164" formatCode="d/mm/yy;@"/>
    <numFmt numFmtId="165" formatCode="0.0"/>
    <numFmt numFmtId="166" formatCode="_-* #,##0.0_-;\-* #,##0.0_-;_-* &quot;-&quot;??_-;_-@_-"/>
  </numFmts>
  <fonts count="23" x14ac:knownFonts="1">
    <font>
      <sz val="11"/>
      <color theme="1"/>
      <name val="Calibri"/>
      <family val="2"/>
      <scheme val="minor"/>
    </font>
    <font>
      <b/>
      <sz val="11"/>
      <color theme="1"/>
      <name val="Calibri"/>
      <family val="2"/>
      <scheme val="minor"/>
    </font>
    <font>
      <b/>
      <sz val="14"/>
      <color theme="1"/>
      <name val="Calibri"/>
      <family val="2"/>
      <scheme val="minor"/>
    </font>
    <font>
      <b/>
      <u/>
      <sz val="11"/>
      <color theme="1"/>
      <name val="Calibri"/>
      <family val="2"/>
      <scheme val="minor"/>
    </font>
    <font>
      <sz val="11"/>
      <color rgb="FF000000"/>
      <name val="Calibri"/>
      <family val="2"/>
      <scheme val="minor"/>
    </font>
    <font>
      <b/>
      <sz val="11"/>
      <color rgb="FF000000"/>
      <name val="Calibri"/>
      <family val="2"/>
      <scheme val="minor"/>
    </font>
    <font>
      <sz val="11"/>
      <name val="Calibri"/>
      <family val="2"/>
      <scheme val="minor"/>
    </font>
    <font>
      <sz val="11"/>
      <color rgb="FFFF0000"/>
      <name val="Calibri"/>
      <family val="2"/>
      <scheme val="minor"/>
    </font>
    <font>
      <b/>
      <sz val="11"/>
      <name val="Calibri"/>
      <family val="2"/>
      <scheme val="minor"/>
    </font>
    <font>
      <b/>
      <sz val="11"/>
      <color theme="1"/>
      <name val="Calibri"/>
      <family val="2"/>
      <scheme val="minor"/>
    </font>
    <font>
      <i/>
      <sz val="11"/>
      <name val="Calibri"/>
      <family val="2"/>
      <scheme val="minor"/>
    </font>
    <font>
      <sz val="11"/>
      <color theme="1"/>
      <name val="Aptos Narrow"/>
      <family val="2"/>
    </font>
    <font>
      <sz val="10"/>
      <color theme="1"/>
      <name val="Arial"/>
      <family val="2"/>
    </font>
    <font>
      <b/>
      <sz val="12"/>
      <color theme="1"/>
      <name val="Calibri"/>
      <family val="2"/>
      <scheme val="minor"/>
    </font>
    <font>
      <b/>
      <sz val="10"/>
      <name val="Arial"/>
      <family val="2"/>
    </font>
    <font>
      <sz val="10"/>
      <name val="Arial"/>
      <family val="2"/>
    </font>
    <font>
      <sz val="11"/>
      <color theme="1"/>
      <name val="Calibri"/>
      <family val="2"/>
      <scheme val="minor"/>
    </font>
    <font>
      <vertAlign val="superscript"/>
      <sz val="11"/>
      <name val="Calibri"/>
      <family val="2"/>
      <scheme val="minor"/>
    </font>
    <font>
      <sz val="10"/>
      <color rgb="FF000000"/>
      <name val="Aptos Narrow"/>
      <family val="2"/>
    </font>
    <font>
      <sz val="10"/>
      <color rgb="FF000000"/>
      <name val="Arial"/>
      <family val="2"/>
    </font>
    <font>
      <sz val="10"/>
      <color theme="1"/>
      <name val="Aptos Narrow"/>
      <family val="2"/>
    </font>
    <font>
      <b/>
      <sz val="11"/>
      <color rgb="FF000000"/>
      <name val="Calibri"/>
      <family val="2"/>
    </font>
    <font>
      <b/>
      <sz val="10"/>
      <color rgb="FF000000"/>
      <name val="Aptos Narrow"/>
      <family val="2"/>
    </font>
  </fonts>
  <fills count="14">
    <fill>
      <patternFill patternType="none"/>
    </fill>
    <fill>
      <patternFill patternType="gray125"/>
    </fill>
    <fill>
      <patternFill patternType="solid">
        <fgColor theme="0" tint="-4.9989318521683403E-2"/>
        <bgColor indexed="64"/>
      </patternFill>
    </fill>
    <fill>
      <patternFill patternType="solid">
        <fgColor theme="0" tint="-0.249977111117893"/>
        <bgColor indexed="64"/>
      </patternFill>
    </fill>
    <fill>
      <patternFill patternType="solid">
        <fgColor theme="0" tint="-0.34998626667073579"/>
        <bgColor indexed="64"/>
      </patternFill>
    </fill>
    <fill>
      <patternFill patternType="solid">
        <fgColor theme="0" tint="-0.14999847407452621"/>
        <bgColor indexed="64"/>
      </patternFill>
    </fill>
    <fill>
      <patternFill patternType="solid">
        <fgColor theme="5" tint="0.79998168889431442"/>
        <bgColor indexed="64"/>
      </patternFill>
    </fill>
    <fill>
      <patternFill patternType="solid">
        <fgColor theme="7" tint="0.79998168889431442"/>
        <bgColor indexed="64"/>
      </patternFill>
    </fill>
    <fill>
      <patternFill patternType="solid">
        <fgColor theme="4" tint="0.79998168889431442"/>
        <bgColor indexed="64"/>
      </patternFill>
    </fill>
    <fill>
      <patternFill patternType="solid">
        <fgColor rgb="FFF2F2F2"/>
        <bgColor rgb="FF000000"/>
      </patternFill>
    </fill>
    <fill>
      <patternFill patternType="solid">
        <fgColor rgb="FFDDEBF7"/>
        <bgColor rgb="FF000000"/>
      </patternFill>
    </fill>
    <fill>
      <patternFill patternType="solid">
        <fgColor rgb="FFD9D9D9"/>
        <bgColor rgb="FF000000"/>
      </patternFill>
    </fill>
    <fill>
      <patternFill patternType="solid">
        <fgColor rgb="FFD9D9D9"/>
        <bgColor indexed="64"/>
      </patternFill>
    </fill>
    <fill>
      <patternFill patternType="solid">
        <fgColor rgb="FFFFFF00"/>
        <bgColor indexed="64"/>
      </patternFill>
    </fill>
  </fills>
  <borders count="22">
    <border>
      <left/>
      <right/>
      <top/>
      <bottom/>
      <diagonal/>
    </border>
    <border>
      <left style="medium">
        <color auto="1"/>
      </left>
      <right style="medium">
        <color auto="1"/>
      </right>
      <top style="medium">
        <color auto="1"/>
      </top>
      <bottom style="medium">
        <color auto="1"/>
      </bottom>
      <diagonal/>
    </border>
    <border>
      <left style="medium">
        <color auto="1"/>
      </left>
      <right/>
      <top style="medium">
        <color auto="1"/>
      </top>
      <bottom style="medium">
        <color auto="1"/>
      </bottom>
      <diagonal/>
    </border>
    <border>
      <left/>
      <right/>
      <top style="medium">
        <color auto="1"/>
      </top>
      <bottom style="medium">
        <color auto="1"/>
      </bottom>
      <diagonal/>
    </border>
    <border>
      <left/>
      <right style="medium">
        <color auto="1"/>
      </right>
      <top style="medium">
        <color auto="1"/>
      </top>
      <bottom style="medium">
        <color auto="1"/>
      </bottom>
      <diagonal/>
    </border>
    <border>
      <left style="medium">
        <color auto="1"/>
      </left>
      <right/>
      <top style="medium">
        <color auto="1"/>
      </top>
      <bottom/>
      <diagonal/>
    </border>
    <border>
      <left/>
      <right style="medium">
        <color auto="1"/>
      </right>
      <top style="medium">
        <color auto="1"/>
      </top>
      <bottom/>
      <diagonal/>
    </border>
    <border>
      <left/>
      <right style="medium">
        <color auto="1"/>
      </right>
      <top/>
      <bottom style="medium">
        <color auto="1"/>
      </bottom>
      <diagonal/>
    </border>
    <border>
      <left style="medium">
        <color auto="1"/>
      </left>
      <right style="medium">
        <color auto="1"/>
      </right>
      <top/>
      <bottom style="medium">
        <color auto="1"/>
      </bottom>
      <diagonal/>
    </border>
    <border>
      <left style="medium">
        <color auto="1"/>
      </left>
      <right/>
      <top/>
      <bottom style="medium">
        <color auto="1"/>
      </bottom>
      <diagonal/>
    </border>
    <border>
      <left style="medium">
        <color auto="1"/>
      </left>
      <right style="medium">
        <color auto="1"/>
      </right>
      <top style="medium">
        <color auto="1"/>
      </top>
      <bottom/>
      <diagonal/>
    </border>
    <border>
      <left/>
      <right/>
      <top style="medium">
        <color auto="1"/>
      </top>
      <bottom/>
      <diagonal/>
    </border>
    <border>
      <left style="medium">
        <color auto="1"/>
      </left>
      <right/>
      <top/>
      <bottom/>
      <diagonal/>
    </border>
    <border>
      <left/>
      <right style="medium">
        <color auto="1"/>
      </right>
      <top/>
      <bottom/>
      <diagonal/>
    </border>
    <border>
      <left/>
      <right/>
      <top/>
      <bottom style="medium">
        <color auto="1"/>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s>
  <cellStyleXfs count="2">
    <xf numFmtId="0" fontId="0" fillId="0" borderId="0"/>
    <xf numFmtId="43" fontId="16" fillId="0" borderId="0" applyFont="0" applyFill="0" applyBorder="0" applyAlignment="0" applyProtection="0"/>
  </cellStyleXfs>
  <cellXfs count="130">
    <xf numFmtId="0" fontId="0" fillId="0" borderId="0" xfId="0"/>
    <xf numFmtId="0" fontId="1" fillId="5" borderId="1" xfId="0" applyFont="1" applyFill="1" applyBorder="1" applyAlignment="1">
      <alignment wrapText="1"/>
    </xf>
    <xf numFmtId="0" fontId="1" fillId="0" borderId="0" xfId="0" applyFont="1"/>
    <xf numFmtId="0" fontId="1" fillId="3" borderId="4" xfId="0" applyFont="1" applyFill="1" applyBorder="1" applyAlignment="1">
      <alignment wrapText="1"/>
    </xf>
    <xf numFmtId="0" fontId="1" fillId="3" borderId="6" xfId="0" applyFont="1" applyFill="1" applyBorder="1" applyAlignment="1">
      <alignment wrapText="1"/>
    </xf>
    <xf numFmtId="0" fontId="1" fillId="5" borderId="4" xfId="0" applyFont="1" applyFill="1" applyBorder="1"/>
    <xf numFmtId="0" fontId="1" fillId="4" borderId="9" xfId="0" applyFont="1" applyFill="1" applyBorder="1"/>
    <xf numFmtId="164" fontId="0" fillId="7" borderId="1" xfId="0" applyNumberFormat="1" applyFill="1" applyBorder="1" applyAlignment="1">
      <alignment horizontal="center" vertical="center"/>
    </xf>
    <xf numFmtId="0" fontId="0" fillId="7" borderId="1" xfId="0" applyFill="1" applyBorder="1" applyAlignment="1">
      <alignment horizontal="center" vertical="center"/>
    </xf>
    <xf numFmtId="0" fontId="0" fillId="7" borderId="2" xfId="0" applyFill="1" applyBorder="1" applyAlignment="1">
      <alignment horizontal="center" vertical="center"/>
    </xf>
    <xf numFmtId="164" fontId="0" fillId="7" borderId="10" xfId="0" applyNumberFormat="1" applyFill="1" applyBorder="1" applyAlignment="1">
      <alignment horizontal="center" vertical="center"/>
    </xf>
    <xf numFmtId="0" fontId="0" fillId="8" borderId="1" xfId="0" applyFill="1" applyBorder="1" applyAlignment="1">
      <alignment horizontal="center" vertical="center"/>
    </xf>
    <xf numFmtId="0" fontId="0" fillId="8" borderId="2" xfId="0" applyFill="1" applyBorder="1" applyAlignment="1">
      <alignment horizontal="center" vertical="center"/>
    </xf>
    <xf numFmtId="0" fontId="0" fillId="8" borderId="10" xfId="0" applyFill="1" applyBorder="1" applyAlignment="1">
      <alignment horizontal="center" vertical="center"/>
    </xf>
    <xf numFmtId="0" fontId="0" fillId="8" borderId="5" xfId="0" applyFill="1" applyBorder="1" applyAlignment="1">
      <alignment horizontal="center" vertical="center"/>
    </xf>
    <xf numFmtId="0" fontId="4" fillId="9" borderId="10" xfId="0" applyFont="1" applyFill="1" applyBorder="1" applyAlignment="1">
      <alignment horizontal="left" vertical="center" wrapText="1"/>
    </xf>
    <xf numFmtId="0" fontId="4" fillId="9" borderId="1" xfId="0" applyFont="1" applyFill="1" applyBorder="1" applyAlignment="1">
      <alignment horizontal="left" vertical="center" wrapText="1"/>
    </xf>
    <xf numFmtId="0" fontId="4" fillId="10" borderId="0" xfId="0" applyFont="1" applyFill="1" applyAlignment="1">
      <alignment horizontal="center" vertical="center"/>
    </xf>
    <xf numFmtId="14" fontId="0" fillId="7" borderId="1" xfId="0" applyNumberFormat="1" applyFill="1" applyBorder="1" applyAlignment="1">
      <alignment horizontal="center" vertical="center"/>
    </xf>
    <xf numFmtId="14" fontId="0" fillId="7" borderId="10" xfId="0" applyNumberFormat="1" applyFill="1" applyBorder="1" applyAlignment="1">
      <alignment horizontal="center" vertical="center"/>
    </xf>
    <xf numFmtId="0" fontId="5" fillId="11" borderId="12" xfId="0" applyFont="1" applyFill="1" applyBorder="1"/>
    <xf numFmtId="0" fontId="5" fillId="11" borderId="9" xfId="0" applyFont="1" applyFill="1" applyBorder="1"/>
    <xf numFmtId="0" fontId="0" fillId="0" borderId="0" xfId="0" applyAlignment="1">
      <alignment vertical="center"/>
    </xf>
    <xf numFmtId="0" fontId="6" fillId="0" borderId="1" xfId="0" applyFont="1" applyBorder="1" applyAlignment="1">
      <alignment vertical="center" wrapText="1"/>
    </xf>
    <xf numFmtId="0" fontId="0" fillId="0" borderId="0" xfId="0" applyAlignment="1">
      <alignment horizontal="left" vertical="center"/>
    </xf>
    <xf numFmtId="0" fontId="0" fillId="0" borderId="0" xfId="0" applyAlignment="1">
      <alignment vertical="center" wrapText="1"/>
    </xf>
    <xf numFmtId="0" fontId="0" fillId="0" borderId="0" xfId="0" applyAlignment="1">
      <alignment wrapText="1"/>
    </xf>
    <xf numFmtId="0" fontId="1" fillId="4" borderId="7" xfId="0" applyFont="1" applyFill="1" applyBorder="1" applyAlignment="1">
      <alignment wrapText="1"/>
    </xf>
    <xf numFmtId="0" fontId="1" fillId="4" borderId="8" xfId="0" applyFont="1" applyFill="1" applyBorder="1" applyAlignment="1">
      <alignment wrapText="1"/>
    </xf>
    <xf numFmtId="0" fontId="1" fillId="5" borderId="4" xfId="0" applyFont="1" applyFill="1" applyBorder="1" applyAlignment="1">
      <alignment horizontal="center" vertical="center" wrapText="1"/>
    </xf>
    <xf numFmtId="0" fontId="9" fillId="4" borderId="8" xfId="0" applyFont="1" applyFill="1" applyBorder="1"/>
    <xf numFmtId="0" fontId="8" fillId="5" borderId="11" xfId="0" applyFont="1" applyFill="1" applyBorder="1" applyAlignment="1">
      <alignment horizontal="center" vertical="center" wrapText="1"/>
    </xf>
    <xf numFmtId="0" fontId="6" fillId="2" borderId="10" xfId="0" applyFont="1" applyFill="1" applyBorder="1" applyAlignment="1">
      <alignment horizontal="center" vertical="center" wrapText="1"/>
    </xf>
    <xf numFmtId="0" fontId="0" fillId="0" borderId="0" xfId="0" applyAlignment="1">
      <alignment horizontal="left" vertical="center" wrapText="1"/>
    </xf>
    <xf numFmtId="0" fontId="0" fillId="0" borderId="15" xfId="0" applyBorder="1"/>
    <xf numFmtId="0" fontId="0" fillId="0" borderId="15" xfId="0" applyBorder="1" applyAlignment="1">
      <alignment wrapText="1"/>
    </xf>
    <xf numFmtId="0" fontId="1" fillId="5" borderId="15" xfId="0" applyFont="1" applyFill="1" applyBorder="1"/>
    <xf numFmtId="0" fontId="1" fillId="5" borderId="15" xfId="0" applyFont="1" applyFill="1" applyBorder="1" applyAlignment="1">
      <alignment wrapText="1"/>
    </xf>
    <xf numFmtId="0" fontId="0" fillId="0" borderId="15" xfId="0" applyBorder="1" applyAlignment="1">
      <alignment vertical="center"/>
    </xf>
    <xf numFmtId="0" fontId="0" fillId="0" borderId="15" xfId="0" applyBorder="1" applyAlignment="1">
      <alignment vertical="center" wrapText="1"/>
    </xf>
    <xf numFmtId="0" fontId="0" fillId="0" borderId="15" xfId="0" applyBorder="1" applyAlignment="1">
      <alignment horizontal="left" vertical="center" wrapText="1"/>
    </xf>
    <xf numFmtId="0" fontId="12" fillId="0" borderId="0" xfId="0" applyFont="1" applyAlignment="1">
      <alignment horizontal="left" vertical="center" wrapText="1"/>
    </xf>
    <xf numFmtId="0" fontId="1" fillId="0" borderId="0" xfId="0" applyFont="1" applyAlignment="1">
      <alignment wrapText="1"/>
    </xf>
    <xf numFmtId="0" fontId="13" fillId="0" borderId="0" xfId="0" applyFont="1"/>
    <xf numFmtId="0" fontId="1" fillId="5" borderId="15" xfId="0" applyFont="1" applyFill="1" applyBorder="1" applyAlignment="1">
      <alignment horizontal="center" vertical="center" wrapText="1"/>
    </xf>
    <xf numFmtId="0" fontId="1" fillId="5" borderId="15" xfId="0" applyFont="1" applyFill="1" applyBorder="1" applyAlignment="1">
      <alignment horizontal="center" vertical="center"/>
    </xf>
    <xf numFmtId="0" fontId="7" fillId="0" borderId="0" xfId="0" applyFont="1"/>
    <xf numFmtId="0" fontId="14" fillId="5" borderId="15" xfId="0" applyFont="1" applyFill="1" applyBorder="1" applyAlignment="1">
      <alignment vertical="center" wrapText="1"/>
    </xf>
    <xf numFmtId="0" fontId="15" fillId="0" borderId="15" xfId="0" applyFont="1" applyBorder="1" applyAlignment="1">
      <alignment horizontal="left" vertical="center" wrapText="1"/>
    </xf>
    <xf numFmtId="0" fontId="15" fillId="0" borderId="15" xfId="0" applyFont="1" applyBorder="1" applyAlignment="1">
      <alignment vertical="center" wrapText="1"/>
    </xf>
    <xf numFmtId="0" fontId="0" fillId="0" borderId="0" xfId="0" applyAlignment="1">
      <alignment horizontal="center" wrapText="1"/>
    </xf>
    <xf numFmtId="0" fontId="0" fillId="0" borderId="15" xfId="0" applyBorder="1" applyAlignment="1">
      <alignment horizontal="center" vertical="center" wrapText="1"/>
    </xf>
    <xf numFmtId="3" fontId="0" fillId="0" borderId="0" xfId="0" applyNumberFormat="1" applyAlignment="1">
      <alignment wrapText="1"/>
    </xf>
    <xf numFmtId="0" fontId="0" fillId="0" borderId="15" xfId="0" applyBorder="1" applyAlignment="1">
      <alignment horizontal="center" vertical="center"/>
    </xf>
    <xf numFmtId="3" fontId="0" fillId="0" borderId="15" xfId="0" applyNumberFormat="1" applyBorder="1" applyAlignment="1">
      <alignment horizontal="center" vertical="center" wrapText="1"/>
    </xf>
    <xf numFmtId="0" fontId="1" fillId="5" borderId="15" xfId="0" applyFont="1" applyFill="1" applyBorder="1" applyAlignment="1">
      <alignment horizontal="center" wrapText="1"/>
    </xf>
    <xf numFmtId="0" fontId="0" fillId="0" borderId="15" xfId="0" applyBorder="1" applyAlignment="1">
      <alignment horizontal="left" vertical="center"/>
    </xf>
    <xf numFmtId="0" fontId="4" fillId="8" borderId="1" xfId="0" applyFont="1" applyFill="1" applyBorder="1" applyAlignment="1">
      <alignment horizontal="center" vertical="center"/>
    </xf>
    <xf numFmtId="165" fontId="4" fillId="10" borderId="0" xfId="0" applyNumberFormat="1" applyFont="1" applyFill="1" applyAlignment="1">
      <alignment horizontal="center" vertical="center"/>
    </xf>
    <xf numFmtId="165" fontId="0" fillId="7" borderId="1" xfId="0" applyNumberFormat="1" applyFill="1" applyBorder="1" applyAlignment="1">
      <alignment horizontal="center" vertical="center"/>
    </xf>
    <xf numFmtId="166" fontId="0" fillId="0" borderId="0" xfId="0" applyNumberFormat="1"/>
    <xf numFmtId="166" fontId="1" fillId="0" borderId="0" xfId="1" applyNumberFormat="1" applyFont="1"/>
    <xf numFmtId="166" fontId="0" fillId="0" borderId="0" xfId="1" applyNumberFormat="1" applyFont="1"/>
    <xf numFmtId="0" fontId="8" fillId="4" borderId="0" xfId="0" applyFont="1" applyFill="1" applyAlignment="1">
      <alignment wrapText="1"/>
    </xf>
    <xf numFmtId="0" fontId="8" fillId="4" borderId="12" xfId="0" applyFont="1" applyFill="1" applyBorder="1" applyAlignment="1">
      <alignment wrapText="1"/>
    </xf>
    <xf numFmtId="0" fontId="8" fillId="4" borderId="12" xfId="0" applyFont="1" applyFill="1" applyBorder="1" applyAlignment="1">
      <alignment vertical="center" wrapText="1"/>
    </xf>
    <xf numFmtId="0" fontId="8" fillId="5" borderId="6" xfId="0" applyFont="1" applyFill="1" applyBorder="1" applyAlignment="1">
      <alignment horizontal="center" vertical="center" wrapText="1"/>
    </xf>
    <xf numFmtId="0" fontId="6" fillId="0" borderId="1" xfId="0" applyFont="1" applyBorder="1" applyAlignment="1">
      <alignment horizontal="left" vertical="center" wrapText="1"/>
    </xf>
    <xf numFmtId="0" fontId="6" fillId="0" borderId="10" xfId="0" applyFont="1" applyBorder="1" applyAlignment="1">
      <alignment horizontal="left" vertical="center" wrapText="1"/>
    </xf>
    <xf numFmtId="0" fontId="6" fillId="2" borderId="1" xfId="0" applyFont="1" applyFill="1" applyBorder="1" applyAlignment="1">
      <alignment horizontal="center" vertical="center" wrapText="1"/>
    </xf>
    <xf numFmtId="3" fontId="6" fillId="0" borderId="15" xfId="0" applyNumberFormat="1" applyFont="1" applyBorder="1" applyAlignment="1">
      <alignment horizontal="center" vertical="center" wrapText="1"/>
    </xf>
    <xf numFmtId="0" fontId="19" fillId="0" borderId="15" xfId="0" applyFont="1" applyBorder="1" applyAlignment="1">
      <alignment vertical="center" wrapText="1"/>
    </xf>
    <xf numFmtId="0" fontId="19" fillId="0" borderId="15" xfId="0" applyFont="1" applyBorder="1"/>
    <xf numFmtId="0" fontId="18" fillId="0" borderId="15" xfId="0" applyFont="1" applyBorder="1" applyAlignment="1">
      <alignment vertical="center" wrapText="1"/>
    </xf>
    <xf numFmtId="0" fontId="12" fillId="0" borderId="15" xfId="0" applyFont="1" applyBorder="1" applyAlignment="1">
      <alignment vertical="center" wrapText="1"/>
    </xf>
    <xf numFmtId="0" fontId="20" fillId="0" borderId="15" xfId="0" applyFont="1" applyBorder="1" applyAlignment="1">
      <alignment vertical="center" wrapText="1"/>
    </xf>
    <xf numFmtId="0" fontId="21" fillId="12" borderId="15" xfId="0" applyFont="1" applyFill="1" applyBorder="1" applyAlignment="1">
      <alignment horizontal="center" vertical="center" wrapText="1"/>
    </xf>
    <xf numFmtId="0" fontId="22" fillId="12" borderId="15" xfId="0" applyFont="1" applyFill="1" applyBorder="1" applyAlignment="1">
      <alignment horizontal="center" vertical="center" wrapText="1"/>
    </xf>
    <xf numFmtId="0" fontId="18" fillId="0" borderId="15" xfId="0" applyFont="1" applyBorder="1" applyAlignment="1">
      <alignment horizontal="center" vertical="center" wrapText="1"/>
    </xf>
    <xf numFmtId="0" fontId="1" fillId="6" borderId="12" xfId="0" applyFont="1" applyFill="1" applyBorder="1" applyAlignment="1">
      <alignment horizontal="left"/>
    </xf>
    <xf numFmtId="0" fontId="1" fillId="6" borderId="0" xfId="0" applyFont="1" applyFill="1" applyAlignment="1">
      <alignment horizontal="left"/>
    </xf>
    <xf numFmtId="0" fontId="1" fillId="6" borderId="13" xfId="0" applyFont="1" applyFill="1" applyBorder="1" applyAlignment="1">
      <alignment horizontal="left"/>
    </xf>
    <xf numFmtId="0" fontId="1" fillId="6" borderId="9" xfId="0" applyFont="1" applyFill="1" applyBorder="1" applyAlignment="1">
      <alignment horizontal="left"/>
    </xf>
    <xf numFmtId="0" fontId="1" fillId="6" borderId="14" xfId="0" applyFont="1" applyFill="1" applyBorder="1" applyAlignment="1">
      <alignment horizontal="left"/>
    </xf>
    <xf numFmtId="0" fontId="1" fillId="6" borderId="7" xfId="0" applyFont="1" applyFill="1" applyBorder="1" applyAlignment="1">
      <alignment horizontal="left"/>
    </xf>
    <xf numFmtId="0" fontId="1" fillId="5" borderId="1" xfId="0" applyFont="1" applyFill="1" applyBorder="1" applyAlignment="1">
      <alignment horizontal="left" vertical="center" wrapText="1"/>
    </xf>
    <xf numFmtId="14" fontId="0" fillId="2" borderId="1" xfId="0" applyNumberFormat="1" applyFill="1" applyBorder="1" applyAlignment="1">
      <alignment horizontal="center" wrapText="1"/>
    </xf>
    <xf numFmtId="0" fontId="0" fillId="2" borderId="1" xfId="0" applyFill="1" applyBorder="1" applyAlignment="1">
      <alignment horizontal="center"/>
    </xf>
    <xf numFmtId="0" fontId="1" fillId="5" borderId="1" xfId="0" applyFont="1" applyFill="1" applyBorder="1" applyAlignment="1">
      <alignment horizontal="left" vertical="center"/>
    </xf>
    <xf numFmtId="0" fontId="1" fillId="3" borderId="2" xfId="0" applyFont="1" applyFill="1" applyBorder="1" applyAlignment="1">
      <alignment horizontal="center" vertical="center"/>
    </xf>
    <xf numFmtId="0" fontId="1" fillId="3" borderId="3" xfId="0" applyFont="1" applyFill="1" applyBorder="1" applyAlignment="1">
      <alignment horizontal="center" vertical="center"/>
    </xf>
    <xf numFmtId="0" fontId="1" fillId="3" borderId="4" xfId="0" applyFont="1" applyFill="1" applyBorder="1" applyAlignment="1">
      <alignment horizontal="center" vertical="center"/>
    </xf>
    <xf numFmtId="0" fontId="1" fillId="6" borderId="5" xfId="0" applyFont="1" applyFill="1" applyBorder="1" applyAlignment="1">
      <alignment horizontal="left"/>
    </xf>
    <xf numFmtId="0" fontId="1" fillId="6" borderId="11" xfId="0" applyFont="1" applyFill="1" applyBorder="1" applyAlignment="1">
      <alignment horizontal="left"/>
    </xf>
    <xf numFmtId="0" fontId="1" fillId="6" borderId="6" xfId="0" applyFont="1" applyFill="1" applyBorder="1" applyAlignment="1">
      <alignment horizontal="left"/>
    </xf>
    <xf numFmtId="0" fontId="2" fillId="4" borderId="2" xfId="0" applyFont="1" applyFill="1" applyBorder="1" applyAlignment="1">
      <alignment horizontal="center"/>
    </xf>
    <xf numFmtId="0" fontId="2" fillId="4" borderId="3" xfId="0" applyFont="1" applyFill="1" applyBorder="1" applyAlignment="1">
      <alignment horizontal="center"/>
    </xf>
    <xf numFmtId="0" fontId="2" fillId="4" borderId="4" xfId="0" applyFont="1" applyFill="1" applyBorder="1" applyAlignment="1">
      <alignment horizontal="center"/>
    </xf>
    <xf numFmtId="165" fontId="0" fillId="2" borderId="1" xfId="0" applyNumberFormat="1" applyFill="1" applyBorder="1" applyAlignment="1">
      <alignment horizontal="center"/>
    </xf>
    <xf numFmtId="0" fontId="0" fillId="2" borderId="1" xfId="0" applyFill="1" applyBorder="1" applyAlignment="1">
      <alignment horizontal="center" wrapText="1"/>
    </xf>
    <xf numFmtId="0" fontId="4" fillId="9" borderId="2" xfId="0" applyFont="1" applyFill="1" applyBorder="1" applyAlignment="1">
      <alignment horizontal="center"/>
    </xf>
    <xf numFmtId="0" fontId="4" fillId="9" borderId="3" xfId="0" applyFont="1" applyFill="1" applyBorder="1" applyAlignment="1">
      <alignment horizontal="center"/>
    </xf>
    <xf numFmtId="0" fontId="4" fillId="9" borderId="4" xfId="0" applyFont="1" applyFill="1" applyBorder="1" applyAlignment="1">
      <alignment horizontal="center"/>
    </xf>
    <xf numFmtId="0" fontId="0" fillId="0" borderId="0" xfId="0" applyAlignment="1">
      <alignment horizontal="center" wrapText="1"/>
    </xf>
    <xf numFmtId="0" fontId="1" fillId="5" borderId="15" xfId="0" applyFont="1" applyFill="1" applyBorder="1" applyAlignment="1">
      <alignment horizontal="left"/>
    </xf>
    <xf numFmtId="0" fontId="1" fillId="5" borderId="15" xfId="0" applyFont="1" applyFill="1" applyBorder="1" applyAlignment="1">
      <alignment horizontal="left" wrapText="1"/>
    </xf>
    <xf numFmtId="0" fontId="1" fillId="5" borderId="15" xfId="0" applyFont="1" applyFill="1" applyBorder="1" applyAlignment="1">
      <alignment horizontal="left" vertical="center" wrapText="1"/>
    </xf>
    <xf numFmtId="0" fontId="14" fillId="5" borderId="15" xfId="0" applyFont="1" applyFill="1" applyBorder="1" applyAlignment="1">
      <alignment horizontal="left" vertical="center" wrapText="1"/>
    </xf>
    <xf numFmtId="0" fontId="14" fillId="5" borderId="19" xfId="0" applyFont="1" applyFill="1" applyBorder="1" applyAlignment="1">
      <alignment horizontal="left" vertical="center" wrapText="1"/>
    </xf>
    <xf numFmtId="0" fontId="14" fillId="5" borderId="20" xfId="0" applyFont="1" applyFill="1" applyBorder="1" applyAlignment="1">
      <alignment horizontal="left" vertical="center" wrapText="1"/>
    </xf>
    <xf numFmtId="0" fontId="14" fillId="5" borderId="21" xfId="0" applyFont="1" applyFill="1" applyBorder="1" applyAlignment="1">
      <alignment horizontal="left" vertical="center" wrapText="1"/>
    </xf>
    <xf numFmtId="0" fontId="14" fillId="5" borderId="15" xfId="0" applyFont="1" applyFill="1" applyBorder="1" applyAlignment="1">
      <alignment horizontal="center" vertical="center" wrapText="1"/>
    </xf>
    <xf numFmtId="0" fontId="14" fillId="5" borderId="16" xfId="0" applyFont="1" applyFill="1" applyBorder="1" applyAlignment="1">
      <alignment horizontal="center" vertical="center" wrapText="1"/>
    </xf>
    <xf numFmtId="0" fontId="14" fillId="5" borderId="18" xfId="0" applyFont="1" applyFill="1" applyBorder="1" applyAlignment="1">
      <alignment horizontal="center" vertical="center" wrapText="1"/>
    </xf>
    <xf numFmtId="0" fontId="0" fillId="0" borderId="0" xfId="0" applyAlignment="1">
      <alignment horizontal="left" vertical="center" wrapText="1"/>
    </xf>
    <xf numFmtId="0" fontId="1" fillId="5" borderId="19" xfId="0" applyFont="1" applyFill="1" applyBorder="1" applyAlignment="1">
      <alignment horizontal="center" vertical="center" wrapText="1"/>
    </xf>
    <xf numFmtId="0" fontId="1" fillId="5" borderId="20" xfId="0" applyFont="1" applyFill="1" applyBorder="1" applyAlignment="1">
      <alignment horizontal="center" vertical="center" wrapText="1"/>
    </xf>
    <xf numFmtId="0" fontId="1" fillId="5" borderId="21" xfId="0" applyFont="1" applyFill="1" applyBorder="1" applyAlignment="1">
      <alignment horizontal="center" vertical="center" wrapText="1"/>
    </xf>
    <xf numFmtId="0" fontId="0" fillId="0" borderId="16" xfId="0" applyBorder="1" applyAlignment="1">
      <alignment horizontal="center" vertical="center" wrapText="1"/>
    </xf>
    <xf numFmtId="0" fontId="0" fillId="0" borderId="17" xfId="0" applyBorder="1" applyAlignment="1">
      <alignment horizontal="center" vertical="center" wrapText="1"/>
    </xf>
    <xf numFmtId="0" fontId="0" fillId="0" borderId="18" xfId="0" applyBorder="1" applyAlignment="1">
      <alignment horizontal="center" vertical="center" wrapText="1"/>
    </xf>
    <xf numFmtId="0" fontId="0" fillId="0" borderId="19" xfId="0" applyBorder="1" applyAlignment="1">
      <alignment horizontal="center" vertical="center" wrapText="1"/>
    </xf>
    <xf numFmtId="0" fontId="0" fillId="0" borderId="20" xfId="0" applyBorder="1" applyAlignment="1">
      <alignment horizontal="center" vertical="center" wrapText="1"/>
    </xf>
    <xf numFmtId="0" fontId="0" fillId="0" borderId="21" xfId="0" applyBorder="1" applyAlignment="1">
      <alignment horizontal="center" vertical="center" wrapText="1"/>
    </xf>
    <xf numFmtId="0" fontId="1" fillId="5" borderId="15" xfId="0" applyFont="1" applyFill="1" applyBorder="1" applyAlignment="1">
      <alignment horizontal="center" vertical="center"/>
    </xf>
    <xf numFmtId="0" fontId="1" fillId="5" borderId="16" xfId="0" applyFont="1" applyFill="1" applyBorder="1" applyAlignment="1">
      <alignment horizontal="center" vertical="center" wrapText="1"/>
    </xf>
    <xf numFmtId="0" fontId="1" fillId="5" borderId="18" xfId="0" applyFont="1" applyFill="1" applyBorder="1" applyAlignment="1">
      <alignment horizontal="center" vertical="center" wrapText="1"/>
    </xf>
    <xf numFmtId="0" fontId="1" fillId="5" borderId="16" xfId="0" applyFont="1" applyFill="1" applyBorder="1" applyAlignment="1">
      <alignment horizontal="center" vertical="center"/>
    </xf>
    <xf numFmtId="0" fontId="1" fillId="5" borderId="18" xfId="0" applyFont="1" applyFill="1" applyBorder="1" applyAlignment="1">
      <alignment horizontal="center" vertical="center"/>
    </xf>
    <xf numFmtId="0" fontId="0" fillId="13" borderId="15" xfId="0" applyFill="1" applyBorder="1" applyAlignment="1">
      <alignment horizontal="center" vertical="center" wrapText="1"/>
    </xf>
  </cellXfs>
  <cellStyles count="2">
    <cellStyle name="Comma" xfId="1" builtinId="3"/>
    <cellStyle name="Normal" xfId="0" builtinId="0"/>
  </cellStyles>
  <dxfs count="470">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color theme="0" tint="-0.24994659260841701"/>
      </font>
    </dxf>
    <dxf>
      <font>
        <outline val="0"/>
        <shadow val="0"/>
        <u val="none"/>
        <vertAlign val="baseline"/>
        <sz val="11"/>
        <color theme="1"/>
        <name val="Calibri"/>
        <family val="2"/>
        <scheme val="minor"/>
      </font>
      <alignment horizontal="general" vertical="center" textRotation="0" indent="0" justifyLastLine="0" shrinkToFit="0" readingOrder="0"/>
    </dxf>
    <dxf>
      <fill>
        <patternFill patternType="solid">
          <fgColor indexed="64"/>
          <bgColor theme="0" tint="-4.9989318521683403E-2"/>
        </patternFill>
      </fill>
      <alignment horizontal="left" vertical="center" textRotation="0" wrapText="1" indent="0" justifyLastLine="0" shrinkToFit="0" readingOrder="0"/>
      <border diagonalUp="0" diagonalDown="0" outline="0">
        <left style="medium">
          <color auto="1"/>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alignment horizontal="center" vertical="center" textRotation="0" wrapText="1" indent="0" justifyLastLine="0" shrinkToFit="0" readingOrder="0"/>
      <border diagonalUp="0" diagonalDown="0" outline="0">
        <left/>
        <right style="medium">
          <color auto="1"/>
        </right>
        <top style="medium">
          <color auto="1"/>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34998626667073579"/>
        </patternFill>
      </fill>
      <border diagonalUp="0" diagonalDown="0" outline="0">
        <left style="medium">
          <color auto="1"/>
        </left>
        <right style="medium">
          <color auto="1"/>
        </right>
        <top/>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top style="medium">
          <color auto="1"/>
        </top>
        <bottom style="medium">
          <color auto="1"/>
        </bottom>
      </border>
    </dxf>
    <dxf>
      <border diagonalUp="0" diagonalDown="0" outline="0">
        <left style="medium">
          <color auto="1"/>
        </left>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border diagonalUp="0" diagonalDown="0" outline="0">
        <left style="medium">
          <color auto="1"/>
        </left>
        <right style="medium">
          <color auto="1"/>
        </right>
        <top/>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top style="medium">
          <color auto="1"/>
        </top>
        <bottom style="medium">
          <color auto="1"/>
        </bottom>
      </border>
    </dxf>
    <dxf>
      <border diagonalUp="0" diagonalDown="0" outline="0">
        <left style="medium">
          <color auto="1"/>
        </left>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border diagonalUp="0" diagonalDown="0" outline="0">
        <left style="medium">
          <color auto="1"/>
        </left>
        <right style="medium">
          <color auto="1"/>
        </right>
        <top/>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left style="medium">
          <color auto="1"/>
        </left>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border diagonalUp="0" diagonalDown="0" outline="0">
        <left style="medium">
          <color auto="1"/>
        </left>
        <right style="medium">
          <color auto="1"/>
        </right>
        <top/>
        <bottom style="medium">
          <color auto="1"/>
        </bottom>
      </border>
    </dxf>
    <dxf>
      <border diagonalUp="0" diagonalDown="0" outline="0">
        <left style="medium">
          <color auto="1"/>
        </left>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right style="medium">
          <color auto="1"/>
        </right>
      </border>
    </dxf>
    <dxf>
      <numFmt numFmtId="164" formatCode="d/mm/yy;@"/>
      <border diagonalUp="0" diagonalDown="0" outline="0">
        <left style="medium">
          <color auto="1"/>
        </left>
        <right style="medium">
          <color auto="1"/>
        </right>
        <top/>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left style="medium">
          <color auto="1"/>
        </left>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top style="medium">
          <color auto="1"/>
        </top>
        <bottom style="medium">
          <color auto="1"/>
        </bottom>
      </border>
    </dxf>
    <dxf>
      <border diagonalUp="0" diagonalDown="0" outline="0">
        <left style="medium">
          <color auto="1"/>
        </left>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border diagonalUp="0" diagonalDown="0" outline="0">
        <left style="medium">
          <color auto="1"/>
        </left>
        <right style="medium">
          <color auto="1"/>
        </right>
        <top/>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left style="medium">
          <color auto="1"/>
        </left>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right/>
        <top style="medium">
          <color auto="1"/>
        </top>
        <bottom style="medium">
          <color auto="1"/>
        </bottom>
      </border>
    </dxf>
    <dxf>
      <border diagonalUp="0" diagonalDown="0" outline="0">
        <left style="medium">
          <color auto="1"/>
        </left>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border diagonalUp="0" diagonalDown="0" outline="0">
        <left style="medium">
          <color auto="1"/>
        </left>
        <right style="medium">
          <color auto="1"/>
        </right>
        <top/>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left style="medium">
          <color auto="1"/>
        </left>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top style="medium">
          <color auto="1"/>
        </top>
        <bottom style="medium">
          <color auto="1"/>
        </bottom>
      </border>
    </dxf>
    <dxf>
      <border diagonalUp="0" diagonalDown="0" outline="0">
        <left style="medium">
          <color auto="1"/>
        </left>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numFmt numFmtId="165" formatCode="0.0"/>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border diagonalUp="0" diagonalDown="0" outline="0">
        <left style="medium">
          <color auto="1"/>
        </left>
        <right style="medium">
          <color auto="1"/>
        </right>
        <top/>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left style="medium">
          <color auto="1"/>
        </left>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border diagonalUp="0" diagonalDown="0" outline="0">
        <left style="medium">
          <color auto="1"/>
        </left>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left style="medium">
          <color auto="1"/>
        </left>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top style="medium">
          <color auto="1"/>
        </top>
        <bottom style="medium">
          <color auto="1"/>
        </bottom>
      </border>
    </dxf>
    <dxf>
      <border diagonalUp="0" diagonalDown="0" outline="0">
        <left style="medium">
          <color auto="1"/>
        </left>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left/>
        <right style="medium">
          <color auto="1"/>
        </right>
        <top style="medium">
          <color auto="1"/>
        </top>
        <bottom style="medium">
          <color auto="1"/>
        </bottom>
        <vertical/>
        <horizontal/>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border diagonalUp="0" diagonalDown="0" outline="0">
        <left style="medium">
          <color auto="1"/>
        </left>
        <right style="medium">
          <color auto="1"/>
        </right>
        <top/>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left style="medium">
          <color auto="1"/>
        </left>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top style="medium">
          <color auto="1"/>
        </top>
        <bottom style="medium">
          <color auto="1"/>
        </bottom>
      </border>
    </dxf>
    <dxf>
      <border diagonalUp="0" diagonalDown="0" outline="0">
        <left style="medium">
          <color auto="1"/>
        </left>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ill>
        <patternFill patternType="solid">
          <fgColor indexed="64"/>
          <bgColor theme="4" tint="0.79998168889431442"/>
        </patternFill>
      </fill>
      <alignment horizontal="center" vertical="center" textRotation="0" wrapText="0" indent="0" justifyLastLine="0" shrinkToFit="0" readingOrder="0"/>
      <border diagonalUp="0" diagonalDown="0" outline="0">
        <left style="medium">
          <color auto="1"/>
        </left>
        <right style="medium">
          <color auto="1"/>
        </right>
        <top style="medium">
          <color auto="1"/>
        </top>
        <bottom style="medium">
          <color auto="1"/>
        </bottom>
      </border>
    </dxf>
    <dxf>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14999847407452621"/>
        </patternFill>
      </fill>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border diagonalUp="0" diagonalDown="0" outline="0">
        <left style="medium">
          <color auto="1"/>
        </left>
        <right style="medium">
          <color auto="1"/>
        </right>
        <top/>
        <bottom/>
      </border>
    </dxf>
    <dxf>
      <fill>
        <patternFill patternType="solid">
          <fgColor indexed="64"/>
          <bgColor theme="7" tint="0.79998168889431442"/>
        </patternFill>
      </fill>
      <alignment horizontal="center" vertical="center" textRotation="0" wrapText="0" indent="0" justifyLastLine="0" shrinkToFit="0" readingOrder="0"/>
    </dxf>
    <dxf>
      <numFmt numFmtId="164" formatCode="d/mm/yy;@"/>
      <border diagonalUp="0" diagonalDown="0" outline="0">
        <left style="medium">
          <color auto="1"/>
        </left>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right style="medium">
          <color auto="1"/>
        </right>
      </border>
    </dxf>
    <dxf>
      <numFmt numFmtId="164" formatCode="d/mm/yy;@"/>
      <border diagonalUp="0" diagonalDown="0" outline="0">
        <left style="medium">
          <color auto="1"/>
        </left>
        <right style="medium">
          <color auto="1"/>
        </right>
        <top/>
        <bottom style="medium">
          <color auto="1"/>
        </bottom>
      </border>
    </dxf>
    <dxf>
      <fill>
        <patternFill patternType="solid">
          <fgColor indexed="64"/>
          <bgColor theme="7" tint="0.79998168889431442"/>
        </patternFill>
      </fill>
      <alignment horizontal="center" vertical="center" textRotation="0" wrapText="0" indent="0" justifyLastLine="0" shrinkToFit="0" readingOrder="0"/>
      <border outline="0">
        <left style="medium">
          <color auto="1"/>
        </left>
        <right style="medium">
          <color auto="1"/>
        </right>
      </border>
    </dxf>
    <dxf>
      <numFmt numFmtId="164" formatCode="d/mm/yy;@"/>
      <border diagonalUp="0" diagonalDown="0" outline="0">
        <left style="medium">
          <color auto="1"/>
        </left>
        <right style="medium">
          <color auto="1"/>
        </right>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style="medium">
          <color auto="1"/>
        </top>
        <bottom style="medium">
          <color auto="1"/>
        </bottom>
      </border>
    </dxf>
    <dxf>
      <font>
        <b/>
        <i val="0"/>
        <strike val="0"/>
        <condense val="0"/>
        <extend val="0"/>
        <outline val="0"/>
        <shadow val="0"/>
        <u val="none"/>
        <vertAlign val="baseline"/>
        <sz val="11"/>
        <color theme="1"/>
        <name val="Calibri"/>
        <scheme val="minor"/>
      </font>
      <fill>
        <patternFill patternType="solid">
          <fgColor indexed="64"/>
          <bgColor theme="0" tint="-0.249977111117893"/>
        </patternFill>
      </fill>
      <alignment horizontal="general" vertical="bottom" textRotation="0" wrapText="1" indent="0" justifyLastLine="0" shrinkToFit="0" readingOrder="0"/>
      <border diagonalUp="0" diagonalDown="0" outline="0">
        <left/>
        <right style="medium">
          <color auto="1"/>
        </right>
        <top/>
        <bottom style="medium">
          <color auto="1"/>
        </bottom>
      </border>
    </dxf>
    <dxf>
      <border outline="0">
        <top style="medium">
          <color auto="1"/>
        </top>
      </border>
    </dxf>
    <dxf>
      <border outline="0">
        <left style="medium">
          <color auto="1"/>
        </left>
        <right style="medium">
          <color auto="1"/>
        </right>
        <top style="medium">
          <color auto="1"/>
        </top>
        <bottom style="medium">
          <color auto="1"/>
        </bottom>
      </border>
    </dxf>
    <dxf>
      <border outline="0">
        <bottom style="medium">
          <color auto="1"/>
        </bottom>
      </border>
    </dxf>
    <dxf>
      <numFmt numFmtId="164" formatCode="d/mm/yy;@"/>
      <border diagonalUp="0" diagonalDown="0" outline="0">
        <left style="medium">
          <color auto="1"/>
        </left>
        <right style="medium">
          <color auto="1"/>
        </right>
        <top/>
        <bottom/>
      </border>
    </dxf>
    <dxf>
      <fill>
        <patternFill>
          <bgColor theme="0" tint="-4.9989318521683403E-2"/>
        </patternFill>
      </fill>
      <border>
        <left style="medium">
          <color auto="1"/>
        </left>
        <right style="medium">
          <color auto="1"/>
        </right>
        <top style="medium">
          <color auto="1"/>
        </top>
        <bottom style="medium">
          <color auto="1"/>
        </bottom>
        <vertical style="medium">
          <color auto="1"/>
        </vertical>
        <horizontal style="medium">
          <color auto="1"/>
        </horizontal>
      </border>
    </dxf>
    <dxf>
      <fill>
        <patternFill>
          <bgColor theme="0" tint="-0.14996795556505021"/>
        </patternFill>
      </fill>
      <border>
        <left style="medium">
          <color auto="1"/>
        </left>
        <right style="medium">
          <color auto="1"/>
        </right>
        <top style="medium">
          <color auto="1"/>
        </top>
        <bottom style="medium">
          <color auto="1"/>
        </bottom>
        <vertical style="medium">
          <color auto="1"/>
        </vertical>
        <horizontal style="medium">
          <color auto="1"/>
        </horizontal>
      </border>
    </dxf>
    <dxf>
      <fill>
        <patternFill>
          <bgColor theme="0" tint="-0.34998626667073579"/>
        </patternFill>
      </fill>
      <border>
        <left style="medium">
          <color auto="1"/>
        </left>
        <right style="medium">
          <color auto="1"/>
        </right>
        <top style="medium">
          <color auto="1"/>
        </top>
        <bottom style="medium">
          <color auto="1"/>
        </bottom>
        <vertical style="medium">
          <color auto="1"/>
        </vertical>
        <horizontal style="medium">
          <color auto="1"/>
        </horizontal>
      </border>
    </dxf>
    <dxf>
      <border>
        <left style="medium">
          <color auto="1"/>
        </left>
        <right style="medium">
          <color auto="1"/>
        </right>
        <top style="medium">
          <color auto="1"/>
        </top>
        <bottom style="medium">
          <color auto="1"/>
        </bottom>
        <vertical style="medium">
          <color auto="1"/>
        </vertical>
        <horizontal style="medium">
          <color auto="1"/>
        </horizontal>
      </border>
    </dxf>
    <dxf>
      <fill>
        <patternFill>
          <bgColor theme="0" tint="-0.14996795556505021"/>
        </patternFill>
      </fill>
      <border>
        <left style="medium">
          <color auto="1"/>
        </left>
        <right style="medium">
          <color auto="1"/>
        </right>
        <top style="medium">
          <color auto="1"/>
        </top>
        <bottom style="medium">
          <color auto="1"/>
        </bottom>
        <vertical style="medium">
          <color auto="1"/>
        </vertical>
        <horizontal style="medium">
          <color auto="1"/>
        </horizontal>
      </border>
    </dxf>
    <dxf>
      <border>
        <left style="medium">
          <color auto="1"/>
        </left>
        <right style="medium">
          <color auto="1"/>
        </right>
        <top style="medium">
          <color auto="1"/>
        </top>
        <bottom style="medium">
          <color auto="1"/>
        </bottom>
        <vertical style="medium">
          <color auto="1"/>
        </vertical>
        <horizontal style="medium">
          <color auto="1"/>
        </horizontal>
      </border>
    </dxf>
    <dxf>
      <fill>
        <patternFill>
          <bgColor theme="0" tint="-0.24994659260841701"/>
        </patternFill>
      </fill>
      <border>
        <left style="medium">
          <color auto="1"/>
        </left>
        <right style="medium">
          <color auto="1"/>
        </right>
        <top style="medium">
          <color auto="1"/>
        </top>
        <bottom style="medium">
          <color auto="1"/>
        </bottom>
        <vertical style="medium">
          <color auto="1"/>
        </vertical>
        <horizontal style="medium">
          <color auto="1"/>
        </horizontal>
      </border>
    </dxf>
    <dxf>
      <border>
        <left style="medium">
          <color auto="1"/>
        </left>
        <right style="medium">
          <color auto="1"/>
        </right>
        <top style="medium">
          <color auto="1"/>
        </top>
        <bottom style="medium">
          <color auto="1"/>
        </bottom>
        <vertical style="medium">
          <color auto="1"/>
        </vertical>
        <horizontal style="medium">
          <color auto="1"/>
        </horizontal>
      </border>
    </dxf>
  </dxfs>
  <tableStyles count="3" defaultTableStyle="TableStyleMedium2" defaultPivotStyle="PivotStyleLight16">
    <tableStyle name="Table Style 1" pivot="0" count="2" xr9:uid="{00000000-0011-0000-FFFF-FFFF00000000}">
      <tableStyleElement type="wholeTable" dxfId="469"/>
      <tableStyleElement type="firstColumn" dxfId="468"/>
    </tableStyle>
    <tableStyle name="Table Style 2" pivot="0" count="2" xr9:uid="{00000000-0011-0000-FFFF-FFFF01000000}">
      <tableStyleElement type="wholeTable" dxfId="467"/>
      <tableStyleElement type="firstColumn" dxfId="466"/>
    </tableStyle>
    <tableStyle name="Table Style 3" pivot="0" count="4" xr9:uid="{00000000-0011-0000-FFFF-FFFF02000000}">
      <tableStyleElement type="wholeTable" dxfId="465"/>
      <tableStyleElement type="headerRow" dxfId="464"/>
      <tableStyleElement type="firstColumn" dxfId="463"/>
      <tableStyleElement type="secondColumnStripe" dxfId="462"/>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calcChain" Target="calcChain.xml"/><Relationship Id="rId30" Type="http://schemas.openxmlformats.org/officeDocument/2006/relationships/customXml" Target="../customXml/item3.xml"/></Relationships>
</file>

<file path=xl/drawings/_rels/drawing2.xml.rels><?xml version="1.0" encoding="UTF-8" standalone="yes"?>
<Relationships xmlns="http://schemas.openxmlformats.org/package/2006/relationships"><Relationship Id="rId1" Type="http://schemas.openxmlformats.org/officeDocument/2006/relationships/image" Target="../media/image1.tmp"/></Relationships>
</file>

<file path=xl/drawings/_rels/drawing3.xml.rels><?xml version="1.0" encoding="UTF-8" standalone="yes"?>
<Relationships xmlns="http://schemas.openxmlformats.org/package/2006/relationships"><Relationship Id="rId1" Type="http://schemas.openxmlformats.org/officeDocument/2006/relationships/image" Target="../media/image2.tmp"/></Relationships>
</file>

<file path=xl/drawings/_rels/drawing4.xml.rels><?xml version="1.0" encoding="UTF-8" standalone="yes"?>
<Relationships xmlns="http://schemas.openxmlformats.org/package/2006/relationships"><Relationship Id="rId1" Type="http://schemas.openxmlformats.org/officeDocument/2006/relationships/image" Target="../media/image3.tmp"/></Relationships>
</file>

<file path=xl/drawings/_rels/drawing5.xml.rels><?xml version="1.0" encoding="UTF-8" standalone="yes"?>
<Relationships xmlns="http://schemas.openxmlformats.org/package/2006/relationships"><Relationship Id="rId1" Type="http://schemas.openxmlformats.org/officeDocument/2006/relationships/image" Target="../media/image4.png"/></Relationships>
</file>

<file path=xl/drawings/_rels/drawing6.xml.rels><?xml version="1.0" encoding="UTF-8" standalone="yes"?>
<Relationships xmlns="http://schemas.openxmlformats.org/package/2006/relationships"><Relationship Id="rId1" Type="http://schemas.openxmlformats.org/officeDocument/2006/relationships/image" Target="../media/image5.tmp"/></Relationships>
</file>

<file path=xl/drawings/_rels/drawing7.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image" Target="../media/image6.tmp"/></Relationships>
</file>

<file path=xl/drawings/_rels/drawing8.xml.rels><?xml version="1.0" encoding="UTF-8" standalone="yes"?>
<Relationships xmlns="http://schemas.openxmlformats.org/package/2006/relationships"><Relationship Id="rId1" Type="http://schemas.openxmlformats.org/officeDocument/2006/relationships/image" Target="../media/image8.png"/></Relationships>
</file>

<file path=xl/drawings/_rels/drawing9.xml.rels><?xml version="1.0" encoding="UTF-8" standalone="yes"?>
<Relationships xmlns="http://schemas.openxmlformats.org/package/2006/relationships"><Relationship Id="rId1" Type="http://schemas.openxmlformats.org/officeDocument/2006/relationships/image" Target="../media/image9.jpeg"/></Relationships>
</file>

<file path=xl/drawings/_rels/drawing10.xml.rels><?xml version="1.0" encoding="UTF-8" standalone="yes"?>
<Relationships xmlns="http://schemas.openxmlformats.org/package/2006/relationships"><Relationship Id="rId1" Type="http://schemas.openxmlformats.org/officeDocument/2006/relationships/image" Target="../media/image10.jpeg"/></Relationships>
</file>

<file path=xl/drawings/drawing1.xml><?xml version="1.0" encoding="utf-8"?>
<xdr:wsDr xmlns:xdr="http://schemas.openxmlformats.org/drawingml/2006/spreadsheetDrawing" xmlns:a="http://schemas.openxmlformats.org/drawingml/2006/main">
  <xdr:twoCellAnchor>
    <xdr:from>
      <xdr:col>0</xdr:col>
      <xdr:colOff>600075</xdr:colOff>
      <xdr:row>1</xdr:row>
      <xdr:rowOff>0</xdr:rowOff>
    </xdr:from>
    <xdr:to>
      <xdr:col>20</xdr:col>
      <xdr:colOff>28575</xdr:colOff>
      <xdr:row>95</xdr:row>
      <xdr:rowOff>52917</xdr:rowOff>
    </xdr:to>
    <xdr:sp macro="" textlink="">
      <xdr:nvSpPr>
        <xdr:cNvPr id="2" name="Rounded Rectangle 1">
          <a:extLst>
            <a:ext uri="{FF2B5EF4-FFF2-40B4-BE49-F238E27FC236}">
              <a16:creationId xmlns:a16="http://schemas.microsoft.com/office/drawing/2014/main" id="{00000000-0008-0000-0000-000002000000}"/>
            </a:ext>
          </a:extLst>
        </xdr:cNvPr>
        <xdr:cNvSpPr/>
      </xdr:nvSpPr>
      <xdr:spPr>
        <a:xfrm>
          <a:off x="600075" y="190500"/>
          <a:ext cx="11705167" cy="17959917"/>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2</xdr:col>
      <xdr:colOff>0</xdr:colOff>
      <xdr:row>5</xdr:row>
      <xdr:rowOff>19050</xdr:rowOff>
    </xdr:from>
    <xdr:to>
      <xdr:col>19</xdr:col>
      <xdr:colOff>9525</xdr:colOff>
      <xdr:row>89</xdr:row>
      <xdr:rowOff>179917</xdr:rowOff>
    </xdr:to>
    <xdr:sp macro="" textlink="">
      <xdr:nvSpPr>
        <xdr:cNvPr id="3" name="TextBox 2">
          <a:extLst>
            <a:ext uri="{FF2B5EF4-FFF2-40B4-BE49-F238E27FC236}">
              <a16:creationId xmlns:a16="http://schemas.microsoft.com/office/drawing/2014/main" id="{00000000-0008-0000-0000-000003000000}"/>
            </a:ext>
          </a:extLst>
        </xdr:cNvPr>
        <xdr:cNvSpPr txBox="1"/>
      </xdr:nvSpPr>
      <xdr:spPr>
        <a:xfrm>
          <a:off x="1227667" y="971550"/>
          <a:ext cx="10444691" cy="16162867"/>
        </a:xfrm>
        <a:prstGeom prst="rect">
          <a:avLst/>
        </a:prstGeom>
        <a:solidFill>
          <a:schemeClr val="accent5">
            <a:lumMod val="20000"/>
            <a:lumOff val="80000"/>
          </a:scheme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AU" sz="1800" b="1" u="sng"/>
            <a:t>Progressive</a:t>
          </a:r>
          <a:r>
            <a:rPr lang="en-AU" sz="1800" b="1" u="sng" baseline="0"/>
            <a:t> Rehabilitation and Closure Plan Schedule template</a:t>
          </a:r>
        </a:p>
        <a:p>
          <a:pPr algn="ctr"/>
          <a:endParaRPr lang="en-AU" sz="1100" b="1" u="sng">
            <a:solidFill>
              <a:schemeClr val="dk1"/>
            </a:solidFill>
            <a:effectLst/>
            <a:latin typeface="+mn-lt"/>
            <a:ea typeface="+mn-ea"/>
            <a:cs typeface="+mn-cs"/>
          </a:endParaRPr>
        </a:p>
        <a:p>
          <a:pPr algn="l"/>
          <a:r>
            <a:rPr lang="en-AU" sz="1600" b="1" u="sng">
              <a:solidFill>
                <a:schemeClr val="dk1"/>
              </a:solidFill>
              <a:effectLst/>
              <a:latin typeface="+mn-lt"/>
              <a:ea typeface="+mn-ea"/>
              <a:cs typeface="+mn-cs"/>
            </a:rPr>
            <a:t>Instructions</a:t>
          </a:r>
          <a:r>
            <a:rPr lang="en-AU" sz="1100" b="1" u="sng" baseline="0">
              <a:solidFill>
                <a:schemeClr val="dk1"/>
              </a:solidFill>
              <a:effectLst/>
              <a:latin typeface="+mn-lt"/>
              <a:ea typeface="+mn-ea"/>
              <a:cs typeface="+mn-cs"/>
            </a:rPr>
            <a:t> </a:t>
          </a:r>
          <a:endParaRPr lang="en-AU" sz="1800" b="1" u="sng" baseline="0"/>
        </a:p>
        <a:p>
          <a:endParaRPr lang="en-AU" sz="1100" b="0" u="none" baseline="0"/>
        </a:p>
        <a:p>
          <a:pPr algn="l"/>
          <a:r>
            <a:rPr lang="en-AU" sz="1200" b="1" u="sng"/>
            <a:t>General Instructions:</a:t>
          </a:r>
        </a:p>
        <a:p>
          <a:endParaRPr lang="en-AU" sz="1100" b="0" u="sng"/>
        </a:p>
        <a:p>
          <a:r>
            <a:rPr lang="en-AU" sz="1100" b="0">
              <a:solidFill>
                <a:schemeClr val="dk1"/>
              </a:solidFill>
              <a:effectLst/>
              <a:latin typeface="+mn-lt"/>
              <a:ea typeface="+mn-ea"/>
              <a:cs typeface="+mn-cs"/>
            </a:rPr>
            <a:t>-</a:t>
          </a:r>
          <a:r>
            <a:rPr lang="en-AU" sz="1100" b="0" baseline="0">
              <a:solidFill>
                <a:schemeClr val="dk1"/>
              </a:solidFill>
              <a:effectLst/>
              <a:latin typeface="+mn-lt"/>
              <a:ea typeface="+mn-ea"/>
              <a:cs typeface="+mn-cs"/>
            </a:rPr>
            <a:t> </a:t>
          </a:r>
          <a:r>
            <a:rPr lang="en-AU" sz="1100" b="1" baseline="0">
              <a:solidFill>
                <a:schemeClr val="dk1"/>
              </a:solidFill>
              <a:effectLst/>
              <a:latin typeface="+mn-lt"/>
              <a:ea typeface="+mn-ea"/>
              <a:cs typeface="+mn-cs"/>
            </a:rPr>
            <a:t>This form can be used for completing a PRCP schedule for the submission of a progressive rehabilitation and closure plan (PRC plan). </a:t>
          </a:r>
          <a:endParaRPr lang="en-AU" b="1">
            <a:effectLst/>
          </a:endParaRPr>
        </a:p>
        <a:p>
          <a:r>
            <a:rPr lang="en-AU" sz="1100" b="0" baseline="0">
              <a:solidFill>
                <a:schemeClr val="dk1"/>
              </a:solidFill>
              <a:effectLst/>
              <a:latin typeface="+mn-lt"/>
              <a:ea typeface="+mn-ea"/>
              <a:cs typeface="+mn-cs"/>
            </a:rPr>
            <a:t>- </a:t>
          </a:r>
          <a:r>
            <a:rPr lang="en-AU" sz="1100" b="1" baseline="0">
              <a:solidFill>
                <a:schemeClr val="dk1"/>
              </a:solidFill>
              <a:effectLst/>
              <a:latin typeface="+mn-lt"/>
              <a:ea typeface="+mn-ea"/>
              <a:cs typeface="+mn-cs"/>
            </a:rPr>
            <a:t>See the PRCP schedule section of the PRC plan guideline (ESR/2019/4964) for further information requirements.</a:t>
          </a:r>
          <a:endParaRPr lang="en-AU" b="1">
            <a:effectLst/>
          </a:endParaRPr>
        </a:p>
        <a:p>
          <a:endParaRPr lang="en-AU" sz="1100" b="0" u="none" baseline="0"/>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A default value of one (1) Rehabilitation Area (RA) is represented by one RA sheets below (RA1). </a:t>
          </a: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A default value of one (1) Improvement Area (IA) is represented by one IA sheet below (IA1).</a:t>
          </a:r>
        </a:p>
        <a:p>
          <a:pPr marL="0" marR="0" lvl="0" indent="0" defTabSz="914400" eaLnBrk="1" fontAlgn="auto" latinLnBrk="0" hangingPunct="1">
            <a:lnSpc>
              <a:spcPct val="100000"/>
            </a:lnSpc>
            <a:spcBef>
              <a:spcPts val="0"/>
            </a:spcBef>
            <a:spcAft>
              <a:spcPts val="0"/>
            </a:spcAft>
            <a:buClrTx/>
            <a:buSzTx/>
            <a:buFontTx/>
            <a:buNone/>
            <a:tabLst/>
            <a:defRPr/>
          </a:pPr>
          <a:endParaRPr kumimoji="0" lang="en-AU" sz="1100" b="0" i="0" u="none" strike="noStrike" kern="0" cap="none" spc="0" normalizeH="0" baseline="0" noProof="0">
            <a:ln>
              <a:noFill/>
            </a:ln>
            <a:solidFill>
              <a:prstClr val="black"/>
            </a:solidFill>
            <a:effectLst/>
            <a:uLnTx/>
            <a:uFillTx/>
            <a:latin typeface="+mn-lt"/>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To record additional RAs for your project make a copy of the RA sheet below and update it to the relevant RA number (i.e. RA2).</a:t>
          </a: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To record additional IAs for your project make a copy of the IA sheet below and update it to the relevant IA number (i.e. IA2).</a:t>
          </a: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To remove the IA sheet if there is no IA for your project, delete the IA sheet below.</a:t>
          </a:r>
        </a:p>
        <a:p>
          <a:pPr marL="0" marR="0" lvl="0" indent="0" defTabSz="914400" eaLnBrk="1" fontAlgn="auto" latinLnBrk="0" hangingPunct="1">
            <a:lnSpc>
              <a:spcPct val="100000"/>
            </a:lnSpc>
            <a:spcBef>
              <a:spcPts val="0"/>
            </a:spcBef>
            <a:spcAft>
              <a:spcPts val="0"/>
            </a:spcAft>
            <a:buClrTx/>
            <a:buSzTx/>
            <a:buFontTx/>
            <a:buNone/>
            <a:tabLst/>
            <a:defRPr/>
          </a:pPr>
          <a:endParaRPr kumimoji="0" lang="en-AU" sz="1100" b="0" i="0" u="none" strike="noStrike" kern="0" cap="none" spc="0" normalizeH="0" baseline="0" noProof="0">
            <a:ln>
              <a:noFill/>
            </a:ln>
            <a:solidFill>
              <a:prstClr val="black"/>
            </a:solidFill>
            <a:effectLst/>
            <a:uLnTx/>
            <a:uFillTx/>
            <a:latin typeface="+mn-lt"/>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Each RA and IA sheet contains </a:t>
          </a:r>
          <a:r>
            <a:rPr kumimoji="0" lang="en-AU" sz="1100" b="1" i="0" u="none" strike="noStrike" kern="0" cap="none" spc="0" normalizeH="0" baseline="0" noProof="0">
              <a:ln>
                <a:noFill/>
              </a:ln>
              <a:solidFill>
                <a:prstClr val="black"/>
              </a:solidFill>
              <a:effectLst/>
              <a:uLnTx/>
              <a:uFillTx/>
              <a:latin typeface="+mn-lt"/>
              <a:ea typeface="+mn-ea"/>
              <a:cs typeface="+mn-cs"/>
            </a:rPr>
            <a:t>two separate excel tables </a:t>
          </a:r>
          <a:r>
            <a:rPr kumimoji="0" lang="en-AU" sz="1100" b="0" i="0" u="none" strike="noStrike" kern="0" cap="none" spc="0" normalizeH="0" baseline="0" noProof="0">
              <a:ln>
                <a:noFill/>
              </a:ln>
              <a:solidFill>
                <a:prstClr val="black"/>
              </a:solidFill>
              <a:effectLst/>
              <a:uLnTx/>
              <a:uFillTx/>
              <a:latin typeface="+mn-lt"/>
              <a:ea typeface="+mn-ea"/>
              <a:cs typeface="+mn-cs"/>
            </a:rPr>
            <a:t>(yellow and blue) for recording the time-based rehabilitation milestones. </a:t>
          </a: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Add a new column or row to each table </a:t>
          </a:r>
          <a:r>
            <a:rPr lang="en-AU" sz="1100" b="0" i="0" baseline="0">
              <a:solidFill>
                <a:schemeClr val="dk1"/>
              </a:solidFill>
              <a:effectLst/>
              <a:latin typeface="+mn-lt"/>
              <a:ea typeface="+mn-ea"/>
              <a:cs typeface="+mn-cs"/>
            </a:rPr>
            <a:t>as required </a:t>
          </a:r>
          <a:r>
            <a:rPr kumimoji="0" lang="en-AU" sz="1100" b="0" i="0" u="none" strike="noStrike" kern="0" cap="none" spc="0" normalizeH="0" baseline="0" noProof="0">
              <a:ln>
                <a:noFill/>
              </a:ln>
              <a:solidFill>
                <a:prstClr val="black"/>
              </a:solidFill>
              <a:effectLst/>
              <a:uLnTx/>
              <a:uFillTx/>
              <a:latin typeface="+mn-lt"/>
              <a:ea typeface="+mn-ea"/>
              <a:cs typeface="+mn-cs"/>
            </a:rPr>
            <a:t>for your information requirements.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AU" sz="1100" b="0" i="0" u="none" strike="noStrike" kern="0" cap="none" spc="0" normalizeH="0" baseline="0" noProof="0">
            <a:ln>
              <a:noFill/>
            </a:ln>
            <a:solidFill>
              <a:prstClr val="black"/>
            </a:solidFill>
            <a:effectLst/>
            <a:uLnTx/>
            <a:uFillTx/>
            <a:latin typeface="+mn-lt"/>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Two (2) separate sheets below exist for recording the "Rehabilitation Area Milestones" and "Improvement Area Milestones". </a:t>
          </a: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Delete the Improvement Area Milestone sheet if it does not apply to your project.</a:t>
          </a: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Delete additional rows in either sheet if they do not apply to your project.</a:t>
          </a:r>
        </a:p>
        <a:p>
          <a:pPr marL="0" marR="0" lvl="0" indent="0" defTabSz="914400" eaLnBrk="1" fontAlgn="auto" latinLnBrk="0" hangingPunct="1">
            <a:lnSpc>
              <a:spcPct val="100000"/>
            </a:lnSpc>
            <a:spcBef>
              <a:spcPts val="0"/>
            </a:spcBef>
            <a:spcAft>
              <a:spcPts val="0"/>
            </a:spcAft>
            <a:buClrTx/>
            <a:buSzTx/>
            <a:buFontTx/>
            <a:buNone/>
            <a:tabLst/>
            <a:defRPr/>
          </a:pPr>
          <a:r>
            <a:rPr kumimoji="0" lang="en-AU" sz="1100" b="0" i="0" u="none" strike="noStrike" kern="0" cap="none" spc="0" normalizeH="0" baseline="0" noProof="0">
              <a:ln>
                <a:noFill/>
              </a:ln>
              <a:solidFill>
                <a:prstClr val="black"/>
              </a:solidFill>
              <a:effectLst/>
              <a:uLnTx/>
              <a:uFillTx/>
              <a:latin typeface="+mn-lt"/>
              <a:ea typeface="+mn-ea"/>
              <a:cs typeface="+mn-cs"/>
            </a:rPr>
            <a:t>- See the PRC plan guideline for a list of reference milestones and further information for developing additional site-specific milestones where appropriate.</a:t>
          </a:r>
        </a:p>
        <a:p>
          <a:pPr algn="l"/>
          <a:endParaRPr lang="en-AU" sz="1400" b="1" u="sng" baseline="0"/>
        </a:p>
        <a:p>
          <a:pPr algn="l"/>
          <a:r>
            <a:rPr lang="en-AU" sz="1400" b="1" u="sng" baseline="0"/>
            <a:t>Further Instructions when inputting PMLUs</a:t>
          </a:r>
        </a:p>
        <a:p>
          <a:pPr algn="l"/>
          <a:endParaRPr lang="en-AU" sz="1200" b="1" u="sng"/>
        </a:p>
        <a:p>
          <a:pPr algn="l"/>
          <a:r>
            <a:rPr lang="en-AU" sz="1200" b="1" u="sng"/>
            <a:t>Headings under Rehabilitation</a:t>
          </a:r>
          <a:r>
            <a:rPr lang="en-AU" sz="1200" b="1" u="sng" baseline="0"/>
            <a:t> Area (RA)</a:t>
          </a:r>
          <a:r>
            <a:rPr lang="en-AU" sz="1200" b="1" u="sng"/>
            <a:t> sheets</a:t>
          </a:r>
          <a:endParaRPr lang="en-AU" sz="1200" b="1" u="sng" baseline="0"/>
        </a:p>
        <a:p>
          <a:pPr algn="l"/>
          <a:endParaRPr lang="en-AU" sz="1100" b="0" u="none" baseline="0"/>
        </a:p>
        <a:p>
          <a:pPr algn="l"/>
          <a:r>
            <a:rPr lang="en-AU" sz="1100" b="0" u="sng" baseline="0"/>
            <a:t>Rehabilitation area -</a:t>
          </a:r>
          <a:r>
            <a:rPr lang="en-AU" sz="1100" b="0" u="none" baseline="0"/>
            <a:t> The rehabilitation area must align with the spatial information included in the rehabilitation planning part of the PRC plan. This area must have the same PMLU and same milestones applied to the whole area. </a:t>
          </a:r>
        </a:p>
        <a:p>
          <a:pPr algn="l"/>
          <a:endParaRPr lang="en-AU" sz="1100" b="0" u="none" baseline="0"/>
        </a:p>
        <a:p>
          <a:pPr algn="l"/>
          <a:r>
            <a:rPr lang="en-AU" sz="1100" b="0" u="sng" baseline="0"/>
            <a:t>Relevant activities -</a:t>
          </a:r>
          <a:r>
            <a:rPr lang="en-AU" sz="1100" b="0" u="none" baseline="0"/>
            <a:t> The relevant activities must align with the activities identified in the rehabilitation planning part of the PRC plan. The relevant activities are those undertaken within the rehabilitation area prior to land becoming available for rehabilitation. </a:t>
          </a:r>
        </a:p>
        <a:p>
          <a:pPr algn="l"/>
          <a:endParaRPr lang="en-AU" sz="1100" b="0" u="none" baseline="0"/>
        </a:p>
        <a:p>
          <a:pPr algn="l"/>
          <a:r>
            <a:rPr lang="en-AU" sz="1100" b="0" u="sng" baseline="0"/>
            <a:t>Total size of rehabilitation area (ha) -</a:t>
          </a:r>
          <a:r>
            <a:rPr lang="en-AU" sz="1100" b="0" u="none" baseline="0"/>
            <a:t> Total size of rehabilitation area in hectares. </a:t>
          </a:r>
        </a:p>
        <a:p>
          <a:pPr algn="l"/>
          <a:endParaRPr lang="en-AU" sz="1100" b="0" u="none" baseline="0"/>
        </a:p>
        <a:p>
          <a:pPr algn="l"/>
          <a:r>
            <a:rPr lang="en-AU" sz="1100" b="0" u="sng" baseline="0"/>
            <a:t>Commencement of first milestone -</a:t>
          </a:r>
          <a:r>
            <a:rPr lang="en-AU" sz="1100" b="0" u="none" baseline="0"/>
            <a:t> The applicant must nominate a date for when the first milestone for the rehabilitation area will commence. The milestone reference for the first milestone must be included in the heading. </a:t>
          </a:r>
        </a:p>
        <a:p>
          <a:pPr algn="l"/>
          <a:endParaRPr lang="en-AU" sz="1100" b="0" u="none" baseline="0"/>
        </a:p>
        <a:p>
          <a:pPr algn="l"/>
          <a:r>
            <a:rPr lang="en-AU" sz="1100" b="0" u="sng" baseline="0"/>
            <a:t>PMLU -</a:t>
          </a:r>
          <a:r>
            <a:rPr lang="en-AU" sz="1100" b="0" u="none" baseline="0"/>
            <a:t> The PMLU must align with those identified in the rehabilitation planning part of the PRC plan and in the proposed final site design. </a:t>
          </a:r>
          <a:endParaRPr lang="en-AU" sz="1100" b="0" u="sng" baseline="0"/>
        </a:p>
        <a:p>
          <a:pPr algn="l"/>
          <a:endParaRPr lang="en-AU" sz="1100" b="0" u="none" baseline="0"/>
        </a:p>
        <a:p>
          <a:pPr algn="l"/>
          <a:r>
            <a:rPr lang="en-AU" sz="1200" b="0" u="sng" baseline="0"/>
            <a:t>Date area is available -</a:t>
          </a:r>
          <a:r>
            <a:rPr lang="en-AU" sz="1200" b="0" u="none" baseline="0"/>
            <a:t> </a:t>
          </a:r>
          <a:r>
            <a:rPr lang="en-AU" sz="1100" b="0" u="none" baseline="0"/>
            <a:t>The PRCP schedule must identify when land within the rehabilitation area becomes available for rehabilitation. If the whole rehabilitation area becomes available at once there should be only one date. If the rehabilitation areas becomes available progressively there should be multiple dates. These dates should reflect the information provided in the rehabilitation planning part of the PRC plan. </a:t>
          </a:r>
        </a:p>
        <a:p>
          <a:pPr algn="l"/>
          <a:endParaRPr lang="en-AU" sz="1100" b="0" u="none" baseline="0"/>
        </a:p>
        <a:p>
          <a:pPr algn="l"/>
          <a:r>
            <a:rPr lang="en-AU" sz="1100" b="0" u="sng" baseline="0"/>
            <a:t>Cumulative area available (ha) -</a:t>
          </a:r>
          <a:r>
            <a:rPr lang="en-AU" sz="1100" b="0" u="none" baseline="0"/>
            <a:t> The PRCP schedule must identify the area of land within the rehabilitation area that will become available at a given time. </a:t>
          </a:r>
        </a:p>
        <a:p>
          <a:pPr algn="l"/>
          <a:endParaRPr lang="en-AU" sz="1100" b="0" u="none" baseline="0"/>
        </a:p>
        <a:p>
          <a:pPr algn="l"/>
          <a:r>
            <a:rPr lang="en-AU" sz="1100" b="0" u="sng" baseline="0"/>
            <a:t>Milestone completed by -</a:t>
          </a:r>
          <a:r>
            <a:rPr lang="en-AU" sz="1100" b="0" u="none" baseline="0"/>
            <a:t> The PRCP schedule must identify completion dates for milestones to be completed. </a:t>
          </a:r>
        </a:p>
        <a:p>
          <a:pPr algn="l"/>
          <a:endParaRPr lang="en-AU" sz="1100" b="0" u="none" baseline="0"/>
        </a:p>
        <a:p>
          <a:pPr algn="l"/>
          <a:r>
            <a:rPr lang="en-AU" sz="1100" b="0" u="sng" baseline="0"/>
            <a:t>Cumulative area achieved (ha) -</a:t>
          </a:r>
          <a:r>
            <a:rPr lang="en-AU" sz="1100" b="0" u="none" baseline="0"/>
            <a:t> The PRCP schedule must show how progressive rehabilitation is being achieved over the life of the mine. This section must reflect the proposed rehabilitation work required for the rehabilitation area to achieve stable condition. The milestone reference to be included refers back to the Rehabilitation Area Milestones sheet with the detailed milestone criteria. The milestones must be achieved consecutively.</a:t>
          </a:r>
        </a:p>
        <a:p>
          <a:pPr algn="l"/>
          <a:endParaRPr lang="en-AU" sz="1100" b="0" u="none" baseline="0"/>
        </a:p>
        <a:p>
          <a:pPr marL="0" marR="0" lvl="0" indent="0" algn="l" defTabSz="914400" eaLnBrk="1" fontAlgn="auto" latinLnBrk="0" hangingPunct="1">
            <a:lnSpc>
              <a:spcPct val="100000"/>
            </a:lnSpc>
            <a:spcBef>
              <a:spcPts val="0"/>
            </a:spcBef>
            <a:spcAft>
              <a:spcPts val="0"/>
            </a:spcAft>
            <a:buClrTx/>
            <a:buSzTx/>
            <a:buFontTx/>
            <a:buNone/>
            <a:tabLst/>
            <a:defRPr/>
          </a:pPr>
          <a:r>
            <a:rPr lang="en-AU" sz="1100" b="1" u="sng">
              <a:solidFill>
                <a:schemeClr val="dk1"/>
              </a:solidFill>
              <a:effectLst/>
              <a:latin typeface="+mn-lt"/>
              <a:ea typeface="+mn-ea"/>
              <a:cs typeface="+mn-cs"/>
            </a:rPr>
            <a:t>Headings under Rehabilitation</a:t>
          </a:r>
          <a:r>
            <a:rPr lang="en-AU" sz="1100" b="1" u="sng" baseline="0">
              <a:solidFill>
                <a:schemeClr val="dk1"/>
              </a:solidFill>
              <a:effectLst/>
              <a:latin typeface="+mn-lt"/>
              <a:ea typeface="+mn-ea"/>
              <a:cs typeface="+mn-cs"/>
            </a:rPr>
            <a:t> Area Milestones</a:t>
          </a:r>
          <a:r>
            <a:rPr lang="en-AU" sz="1100" b="1" u="sng">
              <a:solidFill>
                <a:schemeClr val="dk1"/>
              </a:solidFill>
              <a:effectLst/>
              <a:latin typeface="+mn-lt"/>
              <a:ea typeface="+mn-ea"/>
              <a:cs typeface="+mn-cs"/>
            </a:rPr>
            <a:t> sheet</a:t>
          </a:r>
          <a:endParaRPr lang="en-AU">
            <a:effectLst/>
          </a:endParaRPr>
        </a:p>
        <a:p>
          <a:pPr algn="l"/>
          <a:endParaRPr lang="en-AU" sz="1100" b="0" u="none" baseline="0"/>
        </a:p>
        <a:p>
          <a:pPr algn="l"/>
          <a:r>
            <a:rPr lang="en-AU" sz="1100" b="0" u="sng" baseline="0"/>
            <a:t>Rehabilitation milestone</a:t>
          </a:r>
          <a:r>
            <a:rPr lang="en-AU" sz="1100" b="0" u="none" baseline="0"/>
            <a:t> &amp; </a:t>
          </a:r>
          <a:r>
            <a:rPr lang="en-AU" sz="1100" b="0" u="sng" baseline="0"/>
            <a:t>Milestone criteria -</a:t>
          </a:r>
          <a:r>
            <a:rPr lang="en-AU" sz="1100" b="0" u="none" baseline="0"/>
            <a:t> The “rehabilitation milestone” is a short description of the rehabilitation activities. The "milestone criteria" must be able to demonstrate achievement of the milestone. </a:t>
          </a:r>
        </a:p>
        <a:p>
          <a:pPr algn="l"/>
          <a:endParaRPr lang="en-AU" sz="1100" b="0" u="none" baseline="0"/>
        </a:p>
        <a:p>
          <a:pPr marL="0" marR="0" lvl="0" indent="0" algn="l" defTabSz="914400" eaLnBrk="1" fontAlgn="auto" latinLnBrk="0" hangingPunct="1">
            <a:lnSpc>
              <a:spcPct val="100000"/>
            </a:lnSpc>
            <a:spcBef>
              <a:spcPts val="0"/>
            </a:spcBef>
            <a:spcAft>
              <a:spcPts val="0"/>
            </a:spcAft>
            <a:buClrTx/>
            <a:buSzTx/>
            <a:buFontTx/>
            <a:buNone/>
            <a:tabLst/>
            <a:defRPr/>
          </a:pPr>
          <a:r>
            <a:rPr lang="en-AU" sz="1400" b="1" u="sng" baseline="0">
              <a:solidFill>
                <a:schemeClr val="dk1"/>
              </a:solidFill>
              <a:effectLst/>
              <a:latin typeface="+mn-lt"/>
              <a:ea typeface="+mn-ea"/>
              <a:cs typeface="+mn-cs"/>
            </a:rPr>
            <a:t>Further Instructions when inputting NUMAs</a:t>
          </a:r>
          <a:endParaRPr lang="en-AU" sz="1600">
            <a:effectLst/>
          </a:endParaRPr>
        </a:p>
        <a:p>
          <a:pPr algn="l"/>
          <a:endParaRPr lang="en-AU" sz="1200" b="1" u="sng" baseline="0"/>
        </a:p>
        <a:p>
          <a:pPr algn="l"/>
          <a:r>
            <a:rPr lang="en-AU" sz="1200" b="1" u="sng" baseline="0"/>
            <a:t>Headings under Improvement Area (IA) sheets</a:t>
          </a:r>
        </a:p>
        <a:p>
          <a:pPr algn="l"/>
          <a:endParaRPr lang="en-AU" sz="1100" b="0" u="none" baseline="0"/>
        </a:p>
        <a:p>
          <a:pPr algn="l"/>
          <a:r>
            <a:rPr lang="en-AU" sz="1100" b="0" u="sng"/>
            <a:t>Improvement area </a:t>
          </a:r>
          <a:r>
            <a:rPr lang="en-AU" sz="1100" b="0" u="none"/>
            <a:t>- The improvement area must align with the spatial information included in the rehabilitation planning part of the PRC plan. This area must have the same NUMA and same milestones applied to the whole area. </a:t>
          </a:r>
        </a:p>
        <a:p>
          <a:pPr algn="l"/>
          <a:endParaRPr lang="en-AU" sz="1100" b="0" u="none"/>
        </a:p>
        <a:p>
          <a:pPr algn="l"/>
          <a:r>
            <a:rPr lang="en-AU" sz="1100" b="0" u="sng"/>
            <a:t>Relevant activities </a:t>
          </a:r>
          <a:r>
            <a:rPr lang="en-AU" sz="1100" b="0" u="none"/>
            <a:t>- The relevant activities must align with the activities identified in the rehabilitation planning part of the PRC plan. The relevant activities are those undertaken within the improvement area prior to land becoming available for improvement. </a:t>
          </a:r>
        </a:p>
        <a:p>
          <a:pPr algn="l"/>
          <a:endParaRPr lang="en-AU" sz="1100" b="0" u="none"/>
        </a:p>
        <a:p>
          <a:pPr algn="l"/>
          <a:r>
            <a:rPr lang="en-AU" sz="1100" b="0" u="sng"/>
            <a:t>Total size (ha) </a:t>
          </a:r>
          <a:r>
            <a:rPr lang="en-AU" sz="1100" b="0" u="none"/>
            <a:t>- Total size of improvement area in hectares. </a:t>
          </a:r>
        </a:p>
        <a:p>
          <a:pPr algn="l"/>
          <a:endParaRPr lang="en-AU" sz="1100" b="0" u="none"/>
        </a:p>
        <a:p>
          <a:pPr algn="l"/>
          <a:r>
            <a:rPr lang="en-AU" sz="1100" b="0" u="sng"/>
            <a:t>Commencement of first milestone </a:t>
          </a:r>
          <a:r>
            <a:rPr lang="en-AU" sz="1100" b="0" u="none"/>
            <a:t>- The applicant must nominate a date for when the first milestone for the improvement area will commence. The milestone reference for the first milestone must be included in the heading. </a:t>
          </a:r>
        </a:p>
        <a:p>
          <a:pPr algn="l"/>
          <a:endParaRPr lang="en-AU" sz="1100" b="0" u="none"/>
        </a:p>
        <a:p>
          <a:pPr algn="l"/>
          <a:r>
            <a:rPr lang="en-AU" sz="1100" b="0" u="sng"/>
            <a:t>NUMA </a:t>
          </a:r>
          <a:r>
            <a:rPr lang="en-AU" sz="1100" b="0" u="none"/>
            <a:t>- The NUMA must align with those identified in the rehabilitation planning part of the PRC plan and in the proposed final site design. </a:t>
          </a:r>
        </a:p>
        <a:p>
          <a:pPr algn="l"/>
          <a:endParaRPr lang="en-AU" sz="1100" b="0" u="none"/>
        </a:p>
        <a:p>
          <a:pPr algn="l"/>
          <a:r>
            <a:rPr lang="en-AU" sz="1100" b="0" u="sng"/>
            <a:t>Date area is available -</a:t>
          </a:r>
          <a:r>
            <a:rPr lang="en-AU" sz="1100" b="0" u="none"/>
            <a:t> The PRCP schedule must identify when land within the improvement area becomes available for improvement. If the whole improvement area becomes available at once there should be only one date. If the improvement areas becomes available progressively there should be multiple dates. These dates should reflect the information provided in the rehabilitation planning part of the PRC plan. </a:t>
          </a:r>
        </a:p>
        <a:p>
          <a:pPr algn="l"/>
          <a:endParaRPr lang="en-AU" sz="1100" b="0" u="none"/>
        </a:p>
        <a:p>
          <a:pPr algn="l"/>
          <a:r>
            <a:rPr lang="en-AU" sz="1100" b="0" u="sng"/>
            <a:t>Cumulative area available (ha) -</a:t>
          </a:r>
          <a:r>
            <a:rPr lang="en-AU" sz="1100" b="0" u="none"/>
            <a:t> The PRCP schedule must identify the area of land within the improvement area that will become available at a given time. </a:t>
          </a:r>
        </a:p>
        <a:p>
          <a:pPr algn="l"/>
          <a:endParaRPr lang="en-AU" sz="1100" b="0" u="none"/>
        </a:p>
        <a:p>
          <a:pPr algn="l"/>
          <a:r>
            <a:rPr lang="en-AU" sz="1100" b="0" u="sng"/>
            <a:t>Milestone completed by -</a:t>
          </a:r>
          <a:r>
            <a:rPr lang="en-AU" sz="1100" b="0" u="none"/>
            <a:t> The PRCP schedule must identify completion dates for milestones to be completed. </a:t>
          </a:r>
        </a:p>
        <a:p>
          <a:pPr algn="l"/>
          <a:endParaRPr lang="en-AU" sz="1100" b="0" u="none"/>
        </a:p>
        <a:p>
          <a:pPr algn="l"/>
          <a:r>
            <a:rPr lang="en-AU" sz="1100" b="0" u="sng"/>
            <a:t>Cumulative area achieved (ha) -</a:t>
          </a:r>
          <a:r>
            <a:rPr lang="en-AU" sz="1100" b="0" u="none"/>
            <a:t> The PRCP schedule must show how progressive improvement is being achieved over the life of the mine. This section must reflect the proposed management work required for the improvement area to achieve sufficient improvement. The milestone reference refers back to the Improvement</a:t>
          </a:r>
          <a:r>
            <a:rPr lang="en-AU" sz="1100" b="0" u="none" baseline="0"/>
            <a:t> Area Milestones sheet </a:t>
          </a:r>
          <a:r>
            <a:rPr lang="en-AU" sz="1100" b="0" u="none"/>
            <a:t>with the detailed milestone criteria. The milestones must be achieved consecutively.</a:t>
          </a:r>
        </a:p>
        <a:p>
          <a:pPr algn="l"/>
          <a:endParaRPr lang="en-AU" sz="1100" b="0" u="none"/>
        </a:p>
        <a:p>
          <a:pPr marL="0" marR="0" lvl="0" indent="0" algn="l" defTabSz="914400" eaLnBrk="1" fontAlgn="auto" latinLnBrk="0" hangingPunct="1">
            <a:lnSpc>
              <a:spcPct val="100000"/>
            </a:lnSpc>
            <a:spcBef>
              <a:spcPts val="0"/>
            </a:spcBef>
            <a:spcAft>
              <a:spcPts val="0"/>
            </a:spcAft>
            <a:buClrTx/>
            <a:buSzTx/>
            <a:buFontTx/>
            <a:buNone/>
            <a:tabLst/>
            <a:defRPr/>
          </a:pPr>
          <a:r>
            <a:rPr lang="en-AU" sz="1100" b="1" u="sng">
              <a:solidFill>
                <a:schemeClr val="dk1"/>
              </a:solidFill>
              <a:effectLst/>
              <a:latin typeface="+mn-lt"/>
              <a:ea typeface="+mn-ea"/>
              <a:cs typeface="+mn-cs"/>
            </a:rPr>
            <a:t>Headings under Improvement</a:t>
          </a:r>
          <a:r>
            <a:rPr lang="en-AU" sz="1100" b="1" u="sng" baseline="0">
              <a:solidFill>
                <a:schemeClr val="dk1"/>
              </a:solidFill>
              <a:effectLst/>
              <a:latin typeface="+mn-lt"/>
              <a:ea typeface="+mn-ea"/>
              <a:cs typeface="+mn-cs"/>
            </a:rPr>
            <a:t> Area Milestones</a:t>
          </a:r>
          <a:r>
            <a:rPr lang="en-AU" sz="1100" b="1" u="sng">
              <a:solidFill>
                <a:schemeClr val="dk1"/>
              </a:solidFill>
              <a:effectLst/>
              <a:latin typeface="+mn-lt"/>
              <a:ea typeface="+mn-ea"/>
              <a:cs typeface="+mn-cs"/>
            </a:rPr>
            <a:t> sheet</a:t>
          </a:r>
          <a:endParaRPr lang="en-AU">
            <a:effectLst/>
          </a:endParaRPr>
        </a:p>
        <a:p>
          <a:pPr algn="l"/>
          <a:endParaRPr lang="en-AU" sz="1100" b="0" u="none"/>
        </a:p>
        <a:p>
          <a:pPr algn="l"/>
          <a:r>
            <a:rPr lang="en-AU" sz="1100" b="0" u="sng"/>
            <a:t>Management milestone</a:t>
          </a:r>
          <a:r>
            <a:rPr lang="en-AU" sz="1100" b="0" u="none"/>
            <a:t> &amp; </a:t>
          </a:r>
          <a:r>
            <a:rPr lang="en-AU" sz="1100" b="0" u="sng"/>
            <a:t>Milestone criteria -</a:t>
          </a:r>
          <a:r>
            <a:rPr lang="en-AU" sz="1100" b="0" u="none"/>
            <a:t> The “management milestone” is a short description of the management activities. The "milestone criteria" must be able to demonstrate achievement of the milestone. </a:t>
          </a:r>
        </a:p>
        <a:p>
          <a:pPr algn="l"/>
          <a:endParaRPr lang="en-AU" sz="1100" b="0" u="none"/>
        </a:p>
        <a:p>
          <a:pPr algn="l"/>
          <a:r>
            <a:rPr lang="en-AU" sz="1100" b="0" u="none"/>
            <a:t> </a:t>
          </a:r>
        </a:p>
      </xdr:txBody>
    </xdr:sp>
    <xdr:clientData/>
  </xdr:twoCellAnchor>
  <xdr:twoCellAnchor>
    <xdr:from>
      <xdr:col>2</xdr:col>
      <xdr:colOff>0</xdr:colOff>
      <xdr:row>90</xdr:row>
      <xdr:rowOff>74082</xdr:rowOff>
    </xdr:from>
    <xdr:to>
      <xdr:col>19</xdr:col>
      <xdr:colOff>0</xdr:colOff>
      <xdr:row>92</xdr:row>
      <xdr:rowOff>42333</xdr:rowOff>
    </xdr:to>
    <xdr:sp macro="" textlink="">
      <xdr:nvSpPr>
        <xdr:cNvPr id="4" name="TextBox 3">
          <a:extLst>
            <a:ext uri="{FF2B5EF4-FFF2-40B4-BE49-F238E27FC236}">
              <a16:creationId xmlns:a16="http://schemas.microsoft.com/office/drawing/2014/main" id="{00000000-0008-0000-0000-000004000000}"/>
            </a:ext>
          </a:extLst>
        </xdr:cNvPr>
        <xdr:cNvSpPr txBox="1"/>
      </xdr:nvSpPr>
      <xdr:spPr>
        <a:xfrm>
          <a:off x="1227667" y="17219082"/>
          <a:ext cx="10435166" cy="349251"/>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algn="l" defTabSz="914400" eaLnBrk="1" fontAlgn="auto" latinLnBrk="0" hangingPunct="1">
            <a:lnSpc>
              <a:spcPct val="100000"/>
            </a:lnSpc>
            <a:spcBef>
              <a:spcPts val="0"/>
            </a:spcBef>
            <a:spcAft>
              <a:spcPts val="0"/>
            </a:spcAft>
            <a:buClrTx/>
            <a:buSzTx/>
            <a:buFontTx/>
            <a:buNone/>
            <a:tabLst/>
            <a:defRPr/>
          </a:pPr>
          <a:r>
            <a:rPr lang="en-AU" sz="1200" b="1" u="none" baseline="0">
              <a:solidFill>
                <a:schemeClr val="dk1"/>
              </a:solidFill>
              <a:effectLst/>
              <a:latin typeface="+mn-lt"/>
              <a:ea typeface="+mn-ea"/>
              <a:cs typeface="+mn-cs"/>
            </a:rPr>
            <a:t> </a:t>
          </a:r>
          <a:r>
            <a:rPr lang="en-AU" sz="1200" b="1">
              <a:solidFill>
                <a:schemeClr val="dk1"/>
              </a:solidFill>
              <a:effectLst/>
              <a:latin typeface="+mn-lt"/>
              <a:ea typeface="+mn-ea"/>
              <a:cs typeface="+mn-cs"/>
            </a:rPr>
            <a:t>ESR/2019/5103 • Version 1.00 • Effective: 01 November 2019	                                                                                          Department of Environment and Science</a:t>
          </a:r>
        </a:p>
        <a:p>
          <a:pPr marL="0" marR="0" lvl="0" indent="0" algn="l" defTabSz="914400" eaLnBrk="1" fontAlgn="auto" latinLnBrk="0" hangingPunct="1">
            <a:lnSpc>
              <a:spcPct val="100000"/>
            </a:lnSpc>
            <a:spcBef>
              <a:spcPts val="0"/>
            </a:spcBef>
            <a:spcAft>
              <a:spcPts val="0"/>
            </a:spcAft>
            <a:buClrTx/>
            <a:buSzTx/>
            <a:buFontTx/>
            <a:buNone/>
            <a:tabLst/>
            <a:defRPr/>
          </a:pPr>
          <a:endParaRPr lang="en-AU" sz="1200" b="1" u="none">
            <a:effectLst/>
          </a:endParaRPr>
        </a:p>
        <a:p>
          <a:r>
            <a:rPr lang="en-AU" sz="1200"/>
            <a:t> </a:t>
          </a: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0</xdr:row>
      <xdr:rowOff>152400</xdr:rowOff>
    </xdr:from>
    <xdr:to>
      <xdr:col>11</xdr:col>
      <xdr:colOff>438150</xdr:colOff>
      <xdr:row>30</xdr:row>
      <xdr:rowOff>161781</xdr:rowOff>
    </xdr:to>
    <xdr:pic>
      <xdr:nvPicPr>
        <xdr:cNvPr id="2" name="Picture 1">
          <a:extLst>
            <a:ext uri="{FF2B5EF4-FFF2-40B4-BE49-F238E27FC236}">
              <a16:creationId xmlns:a16="http://schemas.microsoft.com/office/drawing/2014/main" id="{BBA5E093-DC57-4667-9DC5-6900DBD565A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609600" y="152400"/>
          <a:ext cx="6534150" cy="5441806"/>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10</xdr:col>
      <xdr:colOff>550707</xdr:colOff>
      <xdr:row>25</xdr:row>
      <xdr:rowOff>76200</xdr:rowOff>
    </xdr:to>
    <xdr:pic>
      <xdr:nvPicPr>
        <xdr:cNvPr id="2" name="Picture 1">
          <a:extLst>
            <a:ext uri="{FF2B5EF4-FFF2-40B4-BE49-F238E27FC236}">
              <a16:creationId xmlns:a16="http://schemas.microsoft.com/office/drawing/2014/main" id="{E21F8DE8-84D7-46F7-854D-FAF8150BDAAD}"/>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609600" y="184150"/>
          <a:ext cx="6037107" cy="44196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471488</xdr:colOff>
      <xdr:row>1</xdr:row>
      <xdr:rowOff>45641</xdr:rowOff>
    </xdr:from>
    <xdr:to>
      <xdr:col>10</xdr:col>
      <xdr:colOff>346003</xdr:colOff>
      <xdr:row>16</xdr:row>
      <xdr:rowOff>105966</xdr:rowOff>
    </xdr:to>
    <xdr:pic>
      <xdr:nvPicPr>
        <xdr:cNvPr id="2" name="Picture 1">
          <a:extLst>
            <a:ext uri="{FF2B5EF4-FFF2-40B4-BE49-F238E27FC236}">
              <a16:creationId xmlns:a16="http://schemas.microsoft.com/office/drawing/2014/main" id="{DAE34C01-F05D-4300-BE92-D50438042923}"/>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471488" y="224235"/>
          <a:ext cx="5946703" cy="2739231"/>
        </a:xfrm>
        <a:prstGeom prst="rect">
          <a:avLst/>
        </a:prstGeom>
      </xdr:spPr>
    </xdr:pic>
    <xdr:clientData/>
  </xdr:twoCellAnchor>
  <xdr:twoCellAnchor>
    <xdr:from>
      <xdr:col>1</xdr:col>
      <xdr:colOff>588065</xdr:colOff>
      <xdr:row>1</xdr:row>
      <xdr:rowOff>44847</xdr:rowOff>
    </xdr:from>
    <xdr:to>
      <xdr:col>2</xdr:col>
      <xdr:colOff>114299</xdr:colOff>
      <xdr:row>2</xdr:row>
      <xdr:rowOff>125412</xdr:rowOff>
    </xdr:to>
    <xdr:sp macro="" textlink="">
      <xdr:nvSpPr>
        <xdr:cNvPr id="3" name="TextBox 2">
          <a:extLst>
            <a:ext uri="{FF2B5EF4-FFF2-40B4-BE49-F238E27FC236}">
              <a16:creationId xmlns:a16="http://schemas.microsoft.com/office/drawing/2014/main" id="{7ACE8083-4580-D0F2-8C80-71A245C6FE84}"/>
            </a:ext>
          </a:extLst>
        </xdr:cNvPr>
        <xdr:cNvSpPr txBox="1"/>
      </xdr:nvSpPr>
      <xdr:spPr>
        <a:xfrm>
          <a:off x="1200978" y="227064"/>
          <a:ext cx="139147" cy="262783"/>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50"/>
            <a:t>4</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34925</xdr:colOff>
      <xdr:row>2</xdr:row>
      <xdr:rowOff>28575</xdr:rowOff>
    </xdr:from>
    <xdr:to>
      <xdr:col>11</xdr:col>
      <xdr:colOff>34925</xdr:colOff>
      <xdr:row>24</xdr:row>
      <xdr:rowOff>0</xdr:rowOff>
    </xdr:to>
    <xdr:pic>
      <xdr:nvPicPr>
        <xdr:cNvPr id="2" name="image_0">
          <a:extLst>
            <a:ext uri="{FF2B5EF4-FFF2-40B4-BE49-F238E27FC236}">
              <a16:creationId xmlns:a16="http://schemas.microsoft.com/office/drawing/2014/main" id="{35C6814F-B61C-76B1-00BE-6ACFF8CF37E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44525" y="390525"/>
          <a:ext cx="6096000" cy="395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339725</xdr:colOff>
      <xdr:row>1</xdr:row>
      <xdr:rowOff>130175</xdr:rowOff>
    </xdr:from>
    <xdr:to>
      <xdr:col>11</xdr:col>
      <xdr:colOff>511528</xdr:colOff>
      <xdr:row>19</xdr:row>
      <xdr:rowOff>76364</xdr:rowOff>
    </xdr:to>
    <xdr:pic>
      <xdr:nvPicPr>
        <xdr:cNvPr id="4" name="Picture 3">
          <a:extLst>
            <a:ext uri="{FF2B5EF4-FFF2-40B4-BE49-F238E27FC236}">
              <a16:creationId xmlns:a16="http://schemas.microsoft.com/office/drawing/2014/main" id="{E4D43541-51CB-3406-EF53-20CEEB3B21B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339725" y="311150"/>
          <a:ext cx="6877403" cy="3203739"/>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600075</xdr:colOff>
      <xdr:row>3</xdr:row>
      <xdr:rowOff>104775</xdr:rowOff>
    </xdr:from>
    <xdr:to>
      <xdr:col>9</xdr:col>
      <xdr:colOff>406723</xdr:colOff>
      <xdr:row>17</xdr:row>
      <xdr:rowOff>111125</xdr:rowOff>
    </xdr:to>
    <xdr:pic>
      <xdr:nvPicPr>
        <xdr:cNvPr id="4" name="Picture 3">
          <a:extLst>
            <a:ext uri="{FF2B5EF4-FFF2-40B4-BE49-F238E27FC236}">
              <a16:creationId xmlns:a16="http://schemas.microsoft.com/office/drawing/2014/main" id="{3EDEA9E6-6D09-C95C-9292-B89004F663A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600075" y="647700"/>
          <a:ext cx="5296223" cy="2540000"/>
        </a:xfrm>
        <a:prstGeom prst="rect">
          <a:avLst/>
        </a:prstGeom>
      </xdr:spPr>
    </xdr:pic>
    <xdr:clientData/>
  </xdr:twoCellAnchor>
  <xdr:twoCellAnchor editAs="oneCell">
    <xdr:from>
      <xdr:col>1</xdr:col>
      <xdr:colOff>19049</xdr:colOff>
      <xdr:row>19</xdr:row>
      <xdr:rowOff>92075</xdr:rowOff>
    </xdr:from>
    <xdr:to>
      <xdr:col>9</xdr:col>
      <xdr:colOff>279399</xdr:colOff>
      <xdr:row>41</xdr:row>
      <xdr:rowOff>125878</xdr:rowOff>
    </xdr:to>
    <xdr:pic>
      <xdr:nvPicPr>
        <xdr:cNvPr id="3" name="Picture 2">
          <a:extLst>
            <a:ext uri="{FF2B5EF4-FFF2-40B4-BE49-F238E27FC236}">
              <a16:creationId xmlns:a16="http://schemas.microsoft.com/office/drawing/2014/main" id="{3E0C236F-0DDD-EA35-34ED-EA4AF58FFF7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628649" y="3530600"/>
          <a:ext cx="5137150" cy="4015253"/>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533400</xdr:colOff>
      <xdr:row>1</xdr:row>
      <xdr:rowOff>19050</xdr:rowOff>
    </xdr:from>
    <xdr:to>
      <xdr:col>10</xdr:col>
      <xdr:colOff>495300</xdr:colOff>
      <xdr:row>30</xdr:row>
      <xdr:rowOff>130175</xdr:rowOff>
    </xdr:to>
    <xdr:pic>
      <xdr:nvPicPr>
        <xdr:cNvPr id="2" name="Picture 1">
          <a:extLst>
            <a:ext uri="{FF2B5EF4-FFF2-40B4-BE49-F238E27FC236}">
              <a16:creationId xmlns:a16="http://schemas.microsoft.com/office/drawing/2014/main" id="{23432C36-3E58-4582-8F3A-AD9CABD76F16}"/>
            </a:ext>
          </a:extLst>
        </xdr:cNvPr>
        <xdr:cNvPicPr>
          <a:picLocks noChangeAspect="1"/>
        </xdr:cNvPicPr>
      </xdr:nvPicPr>
      <xdr:blipFill>
        <a:blip xmlns:r="http://schemas.openxmlformats.org/officeDocument/2006/relationships" r:embed="rId1"/>
        <a:stretch>
          <a:fillRect/>
        </a:stretch>
      </xdr:blipFill>
      <xdr:spPr>
        <a:xfrm>
          <a:off x="533400" y="200025"/>
          <a:ext cx="6057900" cy="5359400"/>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5</xdr:col>
      <xdr:colOff>363855</xdr:colOff>
      <xdr:row>1</xdr:row>
      <xdr:rowOff>123825</xdr:rowOff>
    </xdr:from>
    <xdr:to>
      <xdr:col>15</xdr:col>
      <xdr:colOff>169545</xdr:colOff>
      <xdr:row>44</xdr:row>
      <xdr:rowOff>136497</xdr:rowOff>
    </xdr:to>
    <xdr:pic>
      <xdr:nvPicPr>
        <xdr:cNvPr id="3" name="Picture 2">
          <a:extLst>
            <a:ext uri="{FF2B5EF4-FFF2-40B4-BE49-F238E27FC236}">
              <a16:creationId xmlns:a16="http://schemas.microsoft.com/office/drawing/2014/main" id="{7AC2EF55-48C3-99A0-7810-9CF898583465}"/>
            </a:ext>
          </a:extLst>
        </xdr:cNvPr>
        <xdr:cNvPicPr>
          <a:picLocks noChangeAspect="1"/>
        </xdr:cNvPicPr>
      </xdr:nvPicPr>
      <xdr:blipFill>
        <a:blip xmlns:r="http://schemas.openxmlformats.org/officeDocument/2006/relationships" r:embed="rId1"/>
        <a:stretch>
          <a:fillRect/>
        </a:stretch>
      </xdr:blipFill>
      <xdr:spPr>
        <a:xfrm>
          <a:off x="8166735" y="306705"/>
          <a:ext cx="5901690" cy="8434677"/>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6</xdr:col>
      <xdr:colOff>333736</xdr:colOff>
      <xdr:row>0</xdr:row>
      <xdr:rowOff>78104</xdr:rowOff>
    </xdr:from>
    <xdr:to>
      <xdr:col>16</xdr:col>
      <xdr:colOff>487679</xdr:colOff>
      <xdr:row>44</xdr:row>
      <xdr:rowOff>140969</xdr:rowOff>
    </xdr:to>
    <xdr:pic>
      <xdr:nvPicPr>
        <xdr:cNvPr id="2" name="Picture 1">
          <a:extLst>
            <a:ext uri="{FF2B5EF4-FFF2-40B4-BE49-F238E27FC236}">
              <a16:creationId xmlns:a16="http://schemas.microsoft.com/office/drawing/2014/main" id="{353C6521-1BBC-011D-8836-F48B2F26935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696436" y="78104"/>
          <a:ext cx="6249943" cy="872109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F8B5BE1F-F49E-46A4-B628-B0B2AE2726F0}" name="Table22681012182022" displayName="Table22681012182022" ref="A7:K9" headerRowCount="0" totalsRowShown="0" headerRowDxfId="461" headerRowBorderDxfId="460" tableBorderDxfId="459" totalsRowBorderDxfId="458">
  <tableColumns count="11">
    <tableColumn id="1" xr3:uid="{AE0145D2-111D-4590-A8B5-AA4147696C4D}" name="Column1" headerRowDxfId="457" dataDxfId="456"/>
    <tableColumn id="2" xr3:uid="{0E7B864C-64DD-485E-9FBE-1ADA22E5A545}" name="Column2" headerRowDxfId="455" dataDxfId="454"/>
    <tableColumn id="3" xr3:uid="{B9333F1E-1567-4982-B8D1-F7C2C59CB2FB}" name="Column3" headerRowDxfId="453" dataDxfId="452"/>
    <tableColumn id="4" xr3:uid="{4A2DB424-81CD-4AD7-ACA0-C44DC5C2F9C8}" name="Column4" headerRowDxfId="451" dataDxfId="450"/>
    <tableColumn id="5" xr3:uid="{AE17CD69-E036-4338-B46A-CFDA0663594F}" name="Column5" headerRowDxfId="449" dataDxfId="448"/>
    <tableColumn id="6" xr3:uid="{08EC16A2-11E8-4AAD-9653-252B38CEDFB1}" name="Column6" headerRowDxfId="447" dataDxfId="446"/>
    <tableColumn id="7" xr3:uid="{B32ACA92-E96D-4569-BE33-47E13C6E808C}" name="Column7" headerRowDxfId="445" dataDxfId="444"/>
    <tableColumn id="8" xr3:uid="{6D3151ED-E53C-48AF-B042-3EC53D718478}" name="Column8" headerRowDxfId="443" dataDxfId="442"/>
    <tableColumn id="9" xr3:uid="{2941A207-5ED4-4DD2-A379-A7A8A25014C0}" name="Column9" headerRowDxfId="441" dataDxfId="440"/>
    <tableColumn id="10" xr3:uid="{650F28C7-E8A6-4F2D-BF35-80743353E814}" name="Column10" headerRowDxfId="439" dataDxfId="438"/>
    <tableColumn id="11" xr3:uid="{BE451EF5-969F-453D-A3A3-32EE7F341E87}" name="Column11" headerRowDxfId="437" dataDxfId="436"/>
  </tableColumns>
  <tableStyleInfo name="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FEA00CA-C1C4-470C-BB8F-BBF0F67B6576}" name="Table35791117192123" displayName="Table35791117192123" ref="A11:K13" headerRowCount="0" totalsRowShown="0" headerRowDxfId="435" headerRowBorderDxfId="434" tableBorderDxfId="433" totalsRowBorderDxfId="432">
  <tableColumns count="11">
    <tableColumn id="1" xr3:uid="{1970C21C-F82E-440E-8A35-1406271B7B12}" name="Column1" headerRowDxfId="431" dataDxfId="430"/>
    <tableColumn id="2" xr3:uid="{EAB6A952-BB3C-4085-8674-994902AD28A5}" name="Column2" headerRowDxfId="429" dataDxfId="428"/>
    <tableColumn id="3" xr3:uid="{A8BB4982-CC59-491B-B193-D1C224E14656}" name="Column3" headerRowDxfId="427" dataDxfId="426"/>
    <tableColumn id="4" xr3:uid="{A98B9B16-35FF-4002-B538-E2F89D3204D9}" name="Column4" headerRowDxfId="425" dataDxfId="424"/>
    <tableColumn id="5" xr3:uid="{807A19BA-8870-4FF7-844A-FF7B4EF588DF}" name="Column5" headerRowDxfId="423" dataDxfId="422"/>
    <tableColumn id="6" xr3:uid="{896F6BCD-1A79-4610-9B71-AA08AAE67A34}" name="Column6" headerRowDxfId="421" dataDxfId="420"/>
    <tableColumn id="7" xr3:uid="{2D2739DE-3412-469C-A258-288F3732DFFD}" name="Column7" headerRowDxfId="419" dataDxfId="418"/>
    <tableColumn id="8" xr3:uid="{0A816ECC-D2CD-4DFF-88C7-72872C927675}" name="Column8" headerRowDxfId="417" dataDxfId="416"/>
    <tableColumn id="9" xr3:uid="{62B97322-1189-4933-9717-7056EDC4ACC2}" name="Column9" headerRowDxfId="415" dataDxfId="414"/>
    <tableColumn id="10" xr3:uid="{12110A00-C88A-4C26-A7CB-9A32F1812D0A}" name="Column10" headerRowDxfId="413" dataDxfId="412"/>
    <tableColumn id="11" xr3:uid="{8F2B3E3C-B55A-4E77-8CB5-83650CB299C0}" name="Column11" headerRowDxfId="411" dataDxfId="410"/>
  </tableColumns>
  <tableStyleInfo name="Table Style 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DD5D274-EAAB-42D6-8163-D44C699F7190}" name="Table22" displayName="Table22" ref="A7:K9" headerRowCount="0" totalsRowShown="0" headerRowDxfId="409" headerRowBorderDxfId="408" tableBorderDxfId="407" totalsRowBorderDxfId="406">
  <tableColumns count="11">
    <tableColumn id="1" xr3:uid="{D50D3C6A-A9B7-44E9-8C88-F760D3C8C4CF}" name="Column1" headerRowDxfId="405" dataDxfId="404"/>
    <tableColumn id="2" xr3:uid="{C9D10FCC-B856-46B7-8915-3D809B7A1EC3}" name="Column2" headerRowDxfId="403" dataDxfId="402"/>
    <tableColumn id="3" xr3:uid="{D9E74E15-D0A7-40C2-9128-29EB0983997B}" name="Column3" headerRowDxfId="401" dataDxfId="400"/>
    <tableColumn id="4" xr3:uid="{046CC10D-1FC9-4257-BEA7-1AF310051E95}" name="Column4" headerRowDxfId="399" dataDxfId="398"/>
    <tableColumn id="5" xr3:uid="{574015A3-CF32-43BE-81E6-DAA43BC719DA}" name="Column5" headerRowDxfId="397" dataDxfId="396"/>
    <tableColumn id="6" xr3:uid="{6D464F08-5395-46C9-92FB-0177E256A26A}" name="Column6" headerRowDxfId="395" dataDxfId="394"/>
    <tableColumn id="7" xr3:uid="{10481F90-936F-441B-92B4-EAB3AC4EBB7A}" name="Column7" headerRowDxfId="393" dataDxfId="392"/>
    <tableColumn id="8" xr3:uid="{07370AC8-D85D-42EE-84BD-12AA75E6A54C}" name="Column8" headerRowDxfId="391" dataDxfId="390"/>
    <tableColumn id="9" xr3:uid="{A4C850B6-95FE-4252-9898-4A7FB42C895D}" name="Column9" headerRowDxfId="389" dataDxfId="388"/>
    <tableColumn id="10" xr3:uid="{F9D6C8E6-FDD7-411A-A73D-88019DD44738}" name="Column10" headerRowDxfId="387" dataDxfId="386"/>
    <tableColumn id="11" xr3:uid="{9CBC9BD8-67A7-4D81-8EB1-F021B3ADA6AB}" name="Column11" headerRowDxfId="385" dataDxfId="384"/>
  </tableColumns>
  <tableStyleInfo name="Table Style 1"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34B2E139-6D45-4A1C-BD2B-0AB6D7457610}" name="Table35" displayName="Table35" ref="A11:K18" headerRowCount="0" totalsRowShown="0" headerRowDxfId="383" headerRowBorderDxfId="382" tableBorderDxfId="381" totalsRowBorderDxfId="380">
  <tableColumns count="11">
    <tableColumn id="1" xr3:uid="{3BED7DBC-9B81-4EA8-A7D2-03AE68FC5718}" name="Column1" headerRowDxfId="379" dataDxfId="378"/>
    <tableColumn id="2" xr3:uid="{FF3DD0DE-250F-4E09-A4BA-1537BE9DCE32}" name="Column2" headerRowDxfId="377" dataDxfId="376"/>
    <tableColumn id="3" xr3:uid="{473C6D90-EDB3-4860-8B26-5D31D4699757}" name="Column3" headerRowDxfId="375" dataDxfId="374"/>
    <tableColumn id="4" xr3:uid="{5B6CF0F0-3675-4BF0-A2EE-A81A274F31D0}" name="Column4" headerRowDxfId="373" dataDxfId="372"/>
    <tableColumn id="5" xr3:uid="{FA71776F-CF93-4C58-8834-953B8A7AB30D}" name="Column5" headerRowDxfId="371" dataDxfId="370"/>
    <tableColumn id="6" xr3:uid="{4B5A988B-7E4F-49CB-A28B-3479406D578F}" name="Column6" headerRowDxfId="369" dataDxfId="368"/>
    <tableColumn id="7" xr3:uid="{CC525191-DE26-4683-981D-EFE1EC165D08}" name="Column7" headerRowDxfId="367" dataDxfId="366"/>
    <tableColumn id="8" xr3:uid="{F9A12728-CC78-4483-B8CD-2546789ED7B7}" name="Column8" headerRowDxfId="365" dataDxfId="364"/>
    <tableColumn id="9" xr3:uid="{DBEF1F3F-605E-4C1D-9D5D-E7C3B65F65FC}" name="Column9" headerRowDxfId="363" dataDxfId="362"/>
    <tableColumn id="10" xr3:uid="{F66C5CD8-090A-4C32-98B5-CE475D844536}" name="Column10" headerRowDxfId="361" dataDxfId="360"/>
    <tableColumn id="11" xr3:uid="{4A3CA681-FA46-49C2-9BDD-159E354A1A4E}" name="Column11" headerRowDxfId="359" dataDxfId="358"/>
  </tableColumns>
  <tableStyleInfo name="Table Style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4D6EFDA1-4949-4FD0-9164-ACB63155F945}" name="Table2268" displayName="Table2268" ref="A7:K9" headerRowCount="0" totalsRowShown="0" headerRowDxfId="357" headerRowBorderDxfId="356" tableBorderDxfId="355" totalsRowBorderDxfId="354">
  <tableColumns count="11">
    <tableColumn id="1" xr3:uid="{91B2EA99-6D86-44D7-B623-05E0F4340B27}" name="Column1" headerRowDxfId="353" dataDxfId="352"/>
    <tableColumn id="2" xr3:uid="{744162C9-ED93-4820-93E7-AFEE33576CBA}" name="Column2" headerRowDxfId="351" dataDxfId="350"/>
    <tableColumn id="3" xr3:uid="{214C2A61-EEFA-406A-84D9-A7F5847DADC8}" name="Column3" headerRowDxfId="349" dataDxfId="348"/>
    <tableColumn id="4" xr3:uid="{7D40DD8B-247D-4B92-B7EE-EBA2372B71C9}" name="Column4" headerRowDxfId="347" dataDxfId="346"/>
    <tableColumn id="5" xr3:uid="{769DF105-68DD-499C-BAB7-D87A19E6E9F7}" name="Column5" headerRowDxfId="345" dataDxfId="344"/>
    <tableColumn id="6" xr3:uid="{18C9A443-6BED-4194-90A9-E183A7D4EE2D}" name="Column6" headerRowDxfId="343" dataDxfId="342"/>
    <tableColumn id="7" xr3:uid="{BD5E890D-B0C3-4ED4-BA55-07625A49F056}" name="Column7" headerRowDxfId="341" dataDxfId="340"/>
    <tableColumn id="8" xr3:uid="{84D6CAAF-1F21-44B2-8C9A-C0610F7931D5}" name="Column8" headerRowDxfId="339" dataDxfId="338"/>
    <tableColumn id="9" xr3:uid="{D937F269-731A-4F27-AE49-4D9D128D22BF}" name="Column9" headerRowDxfId="337" dataDxfId="336"/>
    <tableColumn id="10" xr3:uid="{AE93834A-D740-4478-8BFB-C840757575EB}" name="Column10" headerRowDxfId="335" dataDxfId="334"/>
    <tableColumn id="11" xr3:uid="{5493489B-7280-4656-AD1F-B3EAD626C0C7}" name="Column11" headerRowDxfId="333" dataDxfId="332"/>
  </tableColumns>
  <tableStyleInfo name="Table Style 1"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C520F88A-CA17-4DB3-B99A-A1EAB0F5C050}" name="Table3579" displayName="Table3579" ref="A11:K13" headerRowCount="0" totalsRowShown="0">
  <tableColumns count="11">
    <tableColumn id="1" xr3:uid="{DA36CB22-DCF2-49CF-831F-82D9BC6F3AF4}" name="Column1" headerRowDxfId="331"/>
    <tableColumn id="2" xr3:uid="{23882A33-6FAA-488A-81D8-1D0DD01A71BE}" name="Column2" headerRowDxfId="330"/>
    <tableColumn id="3" xr3:uid="{C5C63382-3FA5-4945-A2C0-2527C457B731}" name="Column3" headerRowDxfId="329"/>
    <tableColumn id="4" xr3:uid="{016DA70A-D836-470B-8CFC-0418DE915280}" name="Column4" headerRowDxfId="328"/>
    <tableColumn id="5" xr3:uid="{0765E846-2AED-447F-A677-3E3846844D33}" name="Column5" headerRowDxfId="327"/>
    <tableColumn id="6" xr3:uid="{68AD1A2C-40B7-45E4-8F7C-FD7B1407A14F}" name="Column6" headerRowDxfId="326"/>
    <tableColumn id="7" xr3:uid="{3813467B-D59A-463A-9E88-4183640B1557}" name="Column7" headerRowDxfId="325"/>
    <tableColumn id="8" xr3:uid="{698410EB-1B2B-4B49-A6B9-AC1F4BEB967E}" name="Column8" headerRowDxfId="324"/>
    <tableColumn id="9" xr3:uid="{F92F750F-4E43-458B-98A3-E21541C9FAA0}" name="Column9" headerRowDxfId="323"/>
    <tableColumn id="10" xr3:uid="{DA8A7363-FB7D-4E7C-A71B-918DFD7F74F7}" name="Column10" headerRowDxfId="322"/>
    <tableColumn id="11" xr3:uid="{621E0DA7-CEB3-45E1-98EA-03030051A2F1}" name="Column11" headerRowDxfId="321"/>
  </tableColumns>
  <tableStyleInfo name="Table Style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73809CA2-126C-4028-A211-78B1EDD9A35C}" name="Table226810" displayName="Table226810" ref="A7:K9" headerRowCount="0" totalsRowShown="0" headerRowDxfId="320" headerRowBorderDxfId="319" tableBorderDxfId="318" totalsRowBorderDxfId="317">
  <tableColumns count="11">
    <tableColumn id="1" xr3:uid="{3EA00E27-ED1A-46A4-A23A-DB7317AF181B}" name="Column1" headerRowDxfId="316" dataDxfId="315"/>
    <tableColumn id="2" xr3:uid="{69C51E9B-AD56-41C7-A236-EC7B43BDE967}" name="Column2" headerRowDxfId="314" dataDxfId="313"/>
    <tableColumn id="3" xr3:uid="{4047DD78-4AA7-46F7-95C3-C2B2ED4BE5B2}" name="Column3" headerRowDxfId="312" dataDxfId="311"/>
    <tableColumn id="4" xr3:uid="{82BB0DB9-5109-4C30-86F8-11D517942D59}" name="Column4" headerRowDxfId="310" dataDxfId="309"/>
    <tableColumn id="5" xr3:uid="{39A3E15E-98DB-48CA-A1D7-839034BE5D2E}" name="Column5" headerRowDxfId="308" dataDxfId="307"/>
    <tableColumn id="6" xr3:uid="{DD90DB7D-7E67-4CBA-AACA-7F2FEC580005}" name="Column6" headerRowDxfId="306" dataDxfId="305"/>
    <tableColumn id="7" xr3:uid="{0BCCA395-5E39-48D8-A0D2-BAED0E666A11}" name="Column7" headerRowDxfId="304" dataDxfId="303"/>
    <tableColumn id="8" xr3:uid="{208D31FA-7F8D-4DD8-9610-8EBDFE782341}" name="Column8" headerRowDxfId="302" dataDxfId="301"/>
    <tableColumn id="9" xr3:uid="{02FC2DF8-91D4-4D06-AC50-A23874FB8A7A}" name="Column9" headerRowDxfId="300" dataDxfId="299"/>
    <tableColumn id="10" xr3:uid="{351E55B2-8338-4DC7-8835-085628CFA8B9}" name="Column10" headerRowDxfId="298" dataDxfId="297"/>
    <tableColumn id="11" xr3:uid="{6B5843D5-704D-4B81-8260-97195701B42E}" name="Column11" headerRowDxfId="296" dataDxfId="295"/>
  </tableColumns>
  <tableStyleInfo name="Table Style 1"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12E33394-A2AB-424E-8B0F-D3A06D9E0FB7}" name="Table357911" displayName="Table357911" ref="A11:K16" headerRowCount="0" totalsRowShown="0" headerRowDxfId="294" headerRowBorderDxfId="293" tableBorderDxfId="292" totalsRowBorderDxfId="291">
  <tableColumns count="11">
    <tableColumn id="1" xr3:uid="{F082AAC2-C428-442B-9B21-DEBED2F0C163}" name="Column1" headerRowDxfId="290"/>
    <tableColumn id="2" xr3:uid="{84130F47-369F-4572-93EB-C5B093B36D25}" name="Column2" headerRowDxfId="289" dataDxfId="288"/>
    <tableColumn id="3" xr3:uid="{7253B85B-0746-4406-AF03-737F6D5DFE16}" name="Column3" headerRowDxfId="287" dataDxfId="286"/>
    <tableColumn id="4" xr3:uid="{5B326AB5-2F74-4F86-A5E0-3333106E0690}" name="Column4" headerRowDxfId="285" dataDxfId="284"/>
    <tableColumn id="5" xr3:uid="{C6A56DE3-2C90-4EEC-8875-85CFF99FD33A}" name="Column5" headerRowDxfId="283" dataDxfId="282"/>
    <tableColumn id="6" xr3:uid="{BA010CCA-7233-49B8-A708-886A89E925ED}" name="Column6" headerRowDxfId="281" dataDxfId="280"/>
    <tableColumn id="7" xr3:uid="{F8F9BBEB-53E7-4AC4-8391-EC2E88D119F7}" name="Column7" headerRowDxfId="279" dataDxfId="278"/>
    <tableColumn id="8" xr3:uid="{74B61BAE-EE44-46F9-9233-83D9FA765584}" name="Column8" headerRowDxfId="277" dataDxfId="276"/>
    <tableColumn id="9" xr3:uid="{39275C3C-FC1B-4D8A-95C4-4E03A6E568CE}" name="Column9" headerRowDxfId="275" dataDxfId="274"/>
    <tableColumn id="10" xr3:uid="{57AC4A06-E506-4637-81A9-679A251268BD}" name="Column10" headerRowDxfId="273" dataDxfId="272"/>
    <tableColumn id="11" xr3:uid="{86DB5783-E84E-4080-AF3C-5159546468FA}" name="Column11" headerRowDxfId="271" dataDxfId="270"/>
  </tableColumns>
  <tableStyleInfo name="Table Style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3287CAD6-1545-44F1-82F5-8565F984B20A}" name="Table22681012" displayName="Table22681012" ref="A7:K9" headerRowCount="0" totalsRowShown="0" headerRowDxfId="269" headerRowBorderDxfId="268" tableBorderDxfId="267" totalsRowBorderDxfId="266">
  <tableColumns count="11">
    <tableColumn id="1" xr3:uid="{E6654074-E9B5-498A-AAE5-1A044CC48532}" name="Column1" headerRowDxfId="265" dataDxfId="264"/>
    <tableColumn id="2" xr3:uid="{B9EAD42B-14B4-48E3-ABCB-14FCD4A7BA06}" name="Column2" headerRowDxfId="263" dataDxfId="262"/>
    <tableColumn id="3" xr3:uid="{66F39334-78DE-49E6-A9F3-9B5A29DA9397}" name="Column3" headerRowDxfId="261" dataDxfId="260"/>
    <tableColumn id="4" xr3:uid="{629BA129-6EB5-4DA5-8C98-FD22B08C136E}" name="Column4" headerRowDxfId="259" dataDxfId="258"/>
    <tableColumn id="5" xr3:uid="{299474D3-D1DB-48E4-97B7-18B6D6D93982}" name="Column5" headerRowDxfId="257" dataDxfId="256"/>
    <tableColumn id="6" xr3:uid="{ED7D8150-4485-477D-AE6B-345013A6AEFC}" name="Column6" headerRowDxfId="255" dataDxfId="254"/>
    <tableColumn id="7" xr3:uid="{D6BAF1BA-BD06-4F10-8608-5C13BDE4F274}" name="Column7" headerRowDxfId="253" dataDxfId="252"/>
    <tableColumn id="8" xr3:uid="{A1219A09-F2B3-4404-9883-E7C279310B4D}" name="Column8" headerRowDxfId="251" dataDxfId="250"/>
    <tableColumn id="9" xr3:uid="{4A5FD847-647E-41C5-B48F-AB7378BEEB3E}" name="Column9" headerRowDxfId="249" dataDxfId="248"/>
    <tableColumn id="10" xr3:uid="{CEF5FBD1-ECFA-43E1-882C-860E0CEC31D6}" name="Column10" headerRowDxfId="247" dataDxfId="246"/>
    <tableColumn id="11" xr3:uid="{B450B67E-6B81-4F16-AC92-3D09207DF226}" name="Column11" headerRowDxfId="245" dataDxfId="244"/>
  </tableColumns>
  <tableStyleInfo name="Table Style 1"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5E4BDAC1-5FB8-4113-B97E-A2827DA9D485}" name="Table35791117" displayName="Table35791117" ref="A11:K16" headerRowCount="0" totalsRowShown="0" headerRowDxfId="243" headerRowBorderDxfId="242" tableBorderDxfId="241" totalsRowBorderDxfId="240">
  <tableColumns count="11">
    <tableColumn id="1" xr3:uid="{FDEAB39A-E4FE-402F-8DB9-C5132A06BFF2}" name="Column1" headerRowDxfId="239"/>
    <tableColumn id="2" xr3:uid="{D48ECD89-ED06-4834-9010-48380EFFD672}" name="Column2" headerRowDxfId="238" dataDxfId="237"/>
    <tableColumn id="3" xr3:uid="{50AD326D-B950-4A54-9AC0-E50CB2237BC1}" name="Column3" headerRowDxfId="236" dataDxfId="235"/>
    <tableColumn id="4" xr3:uid="{361EBA66-BA9B-429C-A9AF-5FF6B4266579}" name="Column4" headerRowDxfId="234" dataDxfId="233"/>
    <tableColumn id="5" xr3:uid="{2B38A0BC-44E4-4AAD-9678-BB3E39866CE2}" name="Column5" headerRowDxfId="232" dataDxfId="231"/>
    <tableColumn id="6" xr3:uid="{CE8683F1-35F0-443D-B0CB-B412E5749DEA}" name="Column6" headerRowDxfId="230" dataDxfId="229"/>
    <tableColumn id="7" xr3:uid="{3A860CAC-80C3-4524-AA0B-88C0352E8F12}" name="Column7" headerRowDxfId="228" dataDxfId="227"/>
    <tableColumn id="8" xr3:uid="{406C799F-0CFA-4F30-906A-94BB9AB7A927}" name="Column8" headerRowDxfId="226" dataDxfId="225"/>
    <tableColumn id="9" xr3:uid="{2F500BD2-2F24-41C5-854C-868CCA7F8646}" name="Column9" headerRowDxfId="224" dataDxfId="223"/>
    <tableColumn id="10" xr3:uid="{68678D0C-BC7E-4B81-9245-06CCFD31175B}" name="Column10" headerRowDxfId="222" dataDxfId="221"/>
    <tableColumn id="11" xr3:uid="{EA050E1B-E7BF-4EED-9F1A-A3430AD7F42D}" name="Column11" headerRowDxfId="220" dataDxfId="219"/>
  </tableColumns>
  <tableStyleInfo name="Table Style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CA034BD3-F5E2-4F3B-9BA5-088D56F06AF3}" name="Table2268101218" displayName="Table2268101218" ref="A7:K9" headerRowCount="0" totalsRowShown="0" headerRowDxfId="218" headerRowBorderDxfId="217" tableBorderDxfId="216" totalsRowBorderDxfId="215">
  <tableColumns count="11">
    <tableColumn id="1" xr3:uid="{F973CBAF-85E6-4F2F-816A-B50221D621AD}" name="Column1" headerRowDxfId="214" dataDxfId="213"/>
    <tableColumn id="2" xr3:uid="{D70B0D95-E891-489C-AEEA-EE2791E8A798}" name="Column2" headerRowDxfId="212" dataDxfId="211"/>
    <tableColumn id="3" xr3:uid="{A7E0DA5C-C22E-4DEB-93EC-2606AF871715}" name="Column3" headerRowDxfId="210" dataDxfId="209"/>
    <tableColumn id="4" xr3:uid="{C36F1863-E20A-4FA3-B310-50C89136F32C}" name="Column4" headerRowDxfId="208" dataDxfId="207"/>
    <tableColumn id="5" xr3:uid="{5D1BC06F-F5E0-49E5-BD4A-C4086381410B}" name="Column5" headerRowDxfId="206" dataDxfId="205"/>
    <tableColumn id="6" xr3:uid="{D5B84BA9-3425-451C-BC7E-02593EF2A445}" name="Column6" headerRowDxfId="204" dataDxfId="203"/>
    <tableColumn id="7" xr3:uid="{511CA4C6-8804-4467-996C-1BBE396C3DDD}" name="Column7" headerRowDxfId="202" dataDxfId="201"/>
    <tableColumn id="8" xr3:uid="{53970B2B-6366-4A19-BD08-8A69E062B036}" name="Column8" headerRowDxfId="200" dataDxfId="199"/>
    <tableColumn id="9" xr3:uid="{6AE057A6-D84D-4952-93E9-3AA7260FF016}" name="Column9" headerRowDxfId="198" dataDxfId="197"/>
    <tableColumn id="10" xr3:uid="{8BAE6AE9-2D3F-43FC-A9AE-FDE9D09723DA}" name="Column10" headerRowDxfId="196" dataDxfId="195"/>
    <tableColumn id="11" xr3:uid="{B9FB4294-B966-4BBE-BEFE-688B52CF6871}" name="Column11" headerRowDxfId="194" dataDxfId="193"/>
  </tableColumns>
  <tableStyleInfo name="Table Style 1"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BF5F1622-34F0-4E58-A905-3ECD590AABE4}" name="Table3579111719" displayName="Table3579111719" ref="A11:K13" headerRowCount="0" totalsRowShown="0" headerRowDxfId="192" headerRowBorderDxfId="191" tableBorderDxfId="190" totalsRowBorderDxfId="189">
  <tableColumns count="11">
    <tableColumn id="1" xr3:uid="{8CB478DE-055D-44F7-9C9F-C969E5007ED4}" name="Column1" headerRowDxfId="188"/>
    <tableColumn id="2" xr3:uid="{1D310DCA-D737-4945-A264-EBA65C248097}" name="Column2" headerRowDxfId="187" dataDxfId="186"/>
    <tableColumn id="3" xr3:uid="{456E9A60-52E1-4AFD-A895-4290333CDB69}" name="Column3" headerRowDxfId="185" dataDxfId="184"/>
    <tableColumn id="4" xr3:uid="{CB0ABE79-3BB9-47ED-B5C3-B6DE59FCD898}" name="Column4" headerRowDxfId="183" dataDxfId="182"/>
    <tableColumn id="5" xr3:uid="{EDC3AF49-0769-4AE3-B02C-A8636FBA3BF2}" name="Column5" headerRowDxfId="181" dataDxfId="180"/>
    <tableColumn id="6" xr3:uid="{1AEE08EF-B0D1-4308-A9F8-89FD7B08913C}" name="Column6" headerRowDxfId="179" dataDxfId="178"/>
    <tableColumn id="7" xr3:uid="{1C6B5A0E-A2D1-4B18-A994-73C1BA174CE5}" name="Column7" headerRowDxfId="177" dataDxfId="176"/>
    <tableColumn id="8" xr3:uid="{7D8B5D88-33C4-4A2B-9C2E-2646A7FF1557}" name="Column8" headerRowDxfId="175" dataDxfId="174"/>
    <tableColumn id="9" xr3:uid="{54184829-24B8-4F0B-AC75-B54FFCEB9224}" name="Column9" headerRowDxfId="173" dataDxfId="172"/>
    <tableColumn id="10" xr3:uid="{3BE3D857-1CB0-4F1D-8CD0-023C1642791A}" name="Column10" headerRowDxfId="171" dataDxfId="170"/>
    <tableColumn id="11" xr3:uid="{8BC91C5C-C5AE-438C-A826-0E7798424181}" name="Column11" headerRowDxfId="169" dataDxfId="168"/>
  </tableColumns>
  <tableStyleInfo name="Table Style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BCDB4934-FBEA-4E4E-9ADA-53F134BB452B}" name="Table2268615" displayName="Table2268615" ref="A7:L9" headerRowCount="0" totalsRowShown="0" headerRowDxfId="167" headerRowBorderDxfId="166" tableBorderDxfId="165" totalsRowBorderDxfId="164">
  <tableColumns count="12">
    <tableColumn id="1" xr3:uid="{FCDB6D37-5FD3-4B29-872F-BB66B71A7C5B}" name="Column1" headerRowDxfId="163" dataDxfId="162"/>
    <tableColumn id="2" xr3:uid="{A5D780F5-E9BA-42B1-A6CA-51C300A9073A}" name="Column2" headerRowDxfId="161" dataDxfId="160"/>
    <tableColumn id="3" xr3:uid="{4C9D81B8-2EAB-433E-98D0-3442F3F92928}" name="Column3" headerRowDxfId="159" dataDxfId="158"/>
    <tableColumn id="4" xr3:uid="{D906F0BF-E248-4734-81A0-2F7BB5AFE394}" name="Column4" headerRowDxfId="157" dataDxfId="156"/>
    <tableColumn id="5" xr3:uid="{5745969D-6EB6-4B28-A15D-980E620B7B56}" name="Column5" headerRowDxfId="155" dataDxfId="154"/>
    <tableColumn id="6" xr3:uid="{79AEF0CD-14C5-4AA8-B81F-09666D85CFBC}" name="Column6" headerRowDxfId="153" dataDxfId="152"/>
    <tableColumn id="7" xr3:uid="{157FEEED-2102-4A75-8012-A16E665C63AF}" name="Column7" headerRowDxfId="151" dataDxfId="150"/>
    <tableColumn id="8" xr3:uid="{7E40B8C1-5335-4E84-802B-9FF21CF707E1}" name="Column8" headerRowDxfId="149" dataDxfId="148"/>
    <tableColumn id="9" xr3:uid="{AEA1D635-05D2-48BE-85BB-7F8CCCF93360}" name="Column9" headerRowDxfId="147" dataDxfId="146"/>
    <tableColumn id="10" xr3:uid="{5F254BA8-1754-43B3-B754-5256A006E5A6}" name="Column10" headerRowDxfId="145" dataDxfId="144"/>
    <tableColumn id="11" xr3:uid="{5201A253-D856-45A1-A4AB-5A41F4148C92}" name="Column11" headerRowDxfId="143" dataDxfId="142"/>
    <tableColumn id="12" xr3:uid="{930989BD-9C01-43B1-9E98-5897404F6FA9}" name="Column12" headerRowDxfId="141" dataDxfId="140"/>
  </tableColumns>
  <tableStyleInfo name="Table Style 1"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61A45580-B7BE-4FA6-84E6-B54A6A7C74D5}" name="Table3579724" displayName="Table3579724" ref="A11:L18" headerRowCount="0" totalsRowShown="0">
  <tableColumns count="12">
    <tableColumn id="1" xr3:uid="{9BCA71B1-F1DB-49AF-A652-49501D2C01B9}" name="Column1" headerRowDxfId="139"/>
    <tableColumn id="2" xr3:uid="{70DC2AAF-07B3-418B-B410-E474B8C0B837}" name="Column2" headerRowDxfId="138"/>
    <tableColumn id="3" xr3:uid="{98A0D883-AD93-4CA3-A7D3-38F7FFED326B}" name="Column3" headerRowDxfId="137"/>
    <tableColumn id="4" xr3:uid="{92F284BA-8359-4461-A7FE-2FDB50371901}" name="Column4" headerRowDxfId="136"/>
    <tableColumn id="5" xr3:uid="{DBD0EC0D-7725-4B1F-BFEC-B70CA60EBAB5}" name="Column5" headerRowDxfId="135"/>
    <tableColumn id="6" xr3:uid="{2F8385B7-EA22-43BD-A058-B7656C647461}" name="Column6" headerRowDxfId="134"/>
    <tableColumn id="7" xr3:uid="{EB41296A-4893-419C-B454-1670FE6F37B3}" name="Column7" headerRowDxfId="133"/>
    <tableColumn id="8" xr3:uid="{BD7B6E46-E6AA-4C86-8A9C-3D5D474DBF7E}" name="Column8" headerRowDxfId="132"/>
    <tableColumn id="9" xr3:uid="{026C7560-999B-412E-A5FC-65472778997D}" name="Column9" headerRowDxfId="131"/>
    <tableColumn id="10" xr3:uid="{BD4CC1E8-FBC4-46B7-B3FB-DFC41335852A}" name="Column10" headerRowDxfId="130"/>
    <tableColumn id="11" xr3:uid="{DF62C8D2-6E37-4701-A748-39F6369A7082}" name="Column11" headerRowDxfId="129"/>
    <tableColumn id="12" xr3:uid="{6E47B226-EBF1-47AB-AEF3-EB608A19C8F2}" name="Column12" headerRowDxfId="128"/>
  </tableColumns>
  <tableStyleInfo name="Table Style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590E7947-BE9F-425F-8101-5E5DFDFED087}" name="Table2" displayName="Table2" ref="A7:K9" headerRowCount="0" totalsRowShown="0" headerRowDxfId="127" headerRowBorderDxfId="126" tableBorderDxfId="125" totalsRowBorderDxfId="124">
  <tableColumns count="11">
    <tableColumn id="1" xr3:uid="{00000000-0010-0000-0000-000001000000}" name="Column1" headerRowDxfId="123" dataDxfId="122"/>
    <tableColumn id="2" xr3:uid="{00000000-0010-0000-0000-000002000000}" name="Column2" headerRowDxfId="121" dataDxfId="120"/>
    <tableColumn id="3" xr3:uid="{00000000-0010-0000-0000-000003000000}" name="Column3" headerRowDxfId="119" dataDxfId="118"/>
    <tableColumn id="4" xr3:uid="{00000000-0010-0000-0000-000004000000}" name="Column4" headerRowDxfId="117" dataDxfId="116"/>
    <tableColumn id="5" xr3:uid="{00000000-0010-0000-0000-000005000000}" name="Column5" headerRowDxfId="115" dataDxfId="114"/>
    <tableColumn id="6" xr3:uid="{00000000-0010-0000-0000-000006000000}" name="Column6" headerRowDxfId="113" dataDxfId="112"/>
    <tableColumn id="7" xr3:uid="{00000000-0010-0000-0000-000007000000}" name="Column7" headerRowDxfId="111" dataDxfId="110"/>
    <tableColumn id="8" xr3:uid="{00000000-0010-0000-0000-000008000000}" name="Column8" headerRowDxfId="109" dataDxfId="108"/>
    <tableColumn id="9" xr3:uid="{00000000-0010-0000-0000-000009000000}" name="Column9" headerRowDxfId="107" dataDxfId="106"/>
    <tableColumn id="10" xr3:uid="{00000000-0010-0000-0000-00000A000000}" name="Column10" headerRowDxfId="105" dataDxfId="104"/>
    <tableColumn id="11" xr3:uid="{00000000-0010-0000-0000-00000B000000}" name="Column11" headerRowDxfId="103" dataDxfId="102"/>
  </tableColumns>
  <tableStyleInfo name="Table Style 1"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E3DBCEB8-38C8-49A8-BCC0-B5D4619A7F9C}" name="Table3" displayName="Table3" ref="A11:K16" headerRowCount="0" totalsRowShown="0" headerRowDxfId="101" headerRowBorderDxfId="100" tableBorderDxfId="99" totalsRowBorderDxfId="98">
  <tableColumns count="11">
    <tableColumn id="1" xr3:uid="{00000000-0010-0000-0100-000001000000}" name="Column1" headerRowDxfId="97"/>
    <tableColumn id="2" xr3:uid="{00000000-0010-0000-0100-000002000000}" name="Column2" headerRowDxfId="96" dataDxfId="95"/>
    <tableColumn id="3" xr3:uid="{00000000-0010-0000-0100-000003000000}" name="Column3" headerRowDxfId="94" dataDxfId="93"/>
    <tableColumn id="4" xr3:uid="{00000000-0010-0000-0100-000004000000}" name="Column4" headerRowDxfId="92" dataDxfId="91"/>
    <tableColumn id="5" xr3:uid="{00000000-0010-0000-0100-000005000000}" name="Column5" headerRowDxfId="90" dataDxfId="89"/>
    <tableColumn id="6" xr3:uid="{00000000-0010-0000-0100-000006000000}" name="Column6" headerRowDxfId="88" dataDxfId="87"/>
    <tableColumn id="7" xr3:uid="{00000000-0010-0000-0100-000007000000}" name="Column7" headerRowDxfId="86" dataDxfId="85"/>
    <tableColumn id="8" xr3:uid="{00000000-0010-0000-0100-000008000000}" name="Column8" headerRowDxfId="84" dataDxfId="83"/>
    <tableColumn id="9" xr3:uid="{00000000-0010-0000-0100-000009000000}" name="Column9" headerRowDxfId="82" dataDxfId="81"/>
    <tableColumn id="10" xr3:uid="{00000000-0010-0000-0100-00000A000000}" name="Column10" headerRowDxfId="80" dataDxfId="79"/>
    <tableColumn id="11" xr3:uid="{00000000-0010-0000-0100-00000B000000}" name="Column11" headerRowDxfId="78" dataDxfId="77"/>
  </tableColumns>
  <tableStyleInfo name="Table Style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F2549E49-0CA1-423F-90FA-5ED2FF3D13D0}" name="Table12" displayName="Table12" ref="A7:K9" headerRowCount="0" totalsRowShown="0" headerRowDxfId="76" headerRowBorderDxfId="75" tableBorderDxfId="74" totalsRowBorderDxfId="73">
  <tableColumns count="11">
    <tableColumn id="1" xr3:uid="{00000000-0010-0000-0200-000001000000}" name="Column1" headerRowDxfId="72" dataDxfId="71"/>
    <tableColumn id="2" xr3:uid="{00000000-0010-0000-0200-000002000000}" name="Column2" headerRowDxfId="70" dataDxfId="69"/>
    <tableColumn id="3" xr3:uid="{00000000-0010-0000-0200-000003000000}" name="Column3" headerRowDxfId="68" dataDxfId="67"/>
    <tableColumn id="4" xr3:uid="{00000000-0010-0000-0200-000004000000}" name="Column4" headerRowDxfId="66" dataDxfId="65"/>
    <tableColumn id="5" xr3:uid="{00000000-0010-0000-0200-000005000000}" name="Column5" headerRowDxfId="64" dataDxfId="63"/>
    <tableColumn id="6" xr3:uid="{00000000-0010-0000-0200-000006000000}" name="Column6" headerRowDxfId="62" dataDxfId="61"/>
    <tableColumn id="7" xr3:uid="{00000000-0010-0000-0200-000007000000}" name="Column7" headerRowDxfId="60" dataDxfId="59"/>
    <tableColumn id="8" xr3:uid="{00000000-0010-0000-0200-000008000000}" name="Column8" headerRowDxfId="58" dataDxfId="57"/>
    <tableColumn id="9" xr3:uid="{00000000-0010-0000-0200-000009000000}" name="Column9" headerRowDxfId="56" dataDxfId="55"/>
    <tableColumn id="10" xr3:uid="{00000000-0010-0000-0200-00000A000000}" name="Column10" headerRowDxfId="54" dataDxfId="53"/>
    <tableColumn id="11" xr3:uid="{00000000-0010-0000-0200-00000B000000}" name="Column11" headerRowDxfId="52" dataDxfId="51"/>
  </tableColumns>
  <tableStyleInfo name="Table Style 1"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3EF54586-474C-4F68-BAFB-599C42040955}" name="Table13" displayName="Table13" ref="A11:K13" headerRowCount="0" totalsRowShown="0" headerRowDxfId="50" headerRowBorderDxfId="49" tableBorderDxfId="48" totalsRowBorderDxfId="47">
  <tableColumns count="11">
    <tableColumn id="1" xr3:uid="{00000000-0010-0000-0300-000001000000}" name="Column1" headerRowDxfId="46" dataDxfId="45"/>
    <tableColumn id="2" xr3:uid="{00000000-0010-0000-0300-000002000000}" name="Column2" headerRowDxfId="44" dataDxfId="43"/>
    <tableColumn id="3" xr3:uid="{00000000-0010-0000-0300-000003000000}" name="Column3" headerRowDxfId="42" dataDxfId="41"/>
    <tableColumn id="4" xr3:uid="{00000000-0010-0000-0300-000004000000}" name="Column4" headerRowDxfId="40" dataDxfId="39"/>
    <tableColumn id="5" xr3:uid="{00000000-0010-0000-0300-000005000000}" name="Column5" headerRowDxfId="38" dataDxfId="37"/>
    <tableColumn id="6" xr3:uid="{00000000-0010-0000-0300-000006000000}" name="Column6" headerRowDxfId="36" dataDxfId="35"/>
    <tableColumn id="7" xr3:uid="{00000000-0010-0000-0300-000007000000}" name="Column7" headerRowDxfId="34" dataDxfId="33"/>
    <tableColumn id="8" xr3:uid="{00000000-0010-0000-0300-000008000000}" name="Column8" headerRowDxfId="32" dataDxfId="31"/>
    <tableColumn id="9" xr3:uid="{00000000-0010-0000-0300-000009000000}" name="Column9" headerRowDxfId="30" dataDxfId="29"/>
    <tableColumn id="10" xr3:uid="{00000000-0010-0000-0300-00000A000000}" name="Column10" headerRowDxfId="28" dataDxfId="27"/>
    <tableColumn id="11" xr3:uid="{00000000-0010-0000-0300-00000B000000}" name="Column11" headerRowDxfId="26" dataDxfId="25"/>
  </tableColumns>
  <tableStyleInfo name="Table Style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5000000}" name="Table15" displayName="Table15" ref="A1:D4" totalsRowShown="0" headerRowDxfId="24" headerRowBorderDxfId="23" tableBorderDxfId="22" totalsRowBorderDxfId="21">
  <autoFilter ref="A1:D4" xr:uid="{00000000-0009-0000-0100-00000F000000}">
    <filterColumn colId="0" hiddenButton="1"/>
    <filterColumn colId="1" hiddenButton="1"/>
    <filterColumn colId="2" hiddenButton="1"/>
    <filterColumn colId="3" hiddenButton="1"/>
  </autoFilter>
  <tableColumns count="4">
    <tableColumn id="1" xr3:uid="{00000000-0010-0000-0500-000001000000}" name="Milestone reference" dataDxfId="20"/>
    <tableColumn id="2" xr3:uid="{00000000-0010-0000-0500-000002000000}" name="Management milestone" dataDxfId="19"/>
    <tableColumn id="4" xr3:uid="{EF734A70-9CB3-488C-92D8-1B0FEFEAC020}" name="Milestone criteria2" dataDxfId="18"/>
    <tableColumn id="5" xr3:uid="{10F7C5BA-7FFD-4CEA-AD58-B0834503217E}" name="Column1"/>
  </tableColumns>
  <tableStyleInfo name="Table Style 3"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table" Target="../tables/table4.xml"/><Relationship Id="rId2" Type="http://schemas.openxmlformats.org/officeDocument/2006/relationships/table" Target="../tables/table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6.xml"/><Relationship Id="rId2" Type="http://schemas.openxmlformats.org/officeDocument/2006/relationships/table" Target="../tables/table5.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table" Target="../tables/table8.xml"/><Relationship Id="rId2" Type="http://schemas.openxmlformats.org/officeDocument/2006/relationships/table" Target="../tables/table7.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table" Target="../tables/table10.xml"/><Relationship Id="rId2" Type="http://schemas.openxmlformats.org/officeDocument/2006/relationships/table" Target="../tables/table9.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table" Target="../tables/table12.xml"/><Relationship Id="rId2" Type="http://schemas.openxmlformats.org/officeDocument/2006/relationships/table" Target="../tables/table11.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table" Target="../tables/table14.xml"/><Relationship Id="rId2" Type="http://schemas.openxmlformats.org/officeDocument/2006/relationships/table" Target="../tables/table13.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table" Target="../tables/table16.xml"/><Relationship Id="rId2" Type="http://schemas.openxmlformats.org/officeDocument/2006/relationships/table" Target="../tables/table15.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table" Target="../tables/table18.xml"/><Relationship Id="rId2" Type="http://schemas.openxmlformats.org/officeDocument/2006/relationships/table" Target="../tables/table17.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table" Target="../tables/table19.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1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21.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
  <sheetViews>
    <sheetView topLeftCell="A10" zoomScale="90" zoomScaleNormal="90" workbookViewId="0">
      <selection activeCell="X19" sqref="X19"/>
    </sheetView>
  </sheetViews>
  <sheetFormatPr defaultRowHeight="15" x14ac:dyDescent="0.25"/>
  <sheetData/>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940BF2-707D-41C9-8F80-ADE0CCC612D4}">
  <dimension ref="A1:K19"/>
  <sheetViews>
    <sheetView workbookViewId="0">
      <selection activeCell="M18" sqref="M18"/>
    </sheetView>
  </sheetViews>
  <sheetFormatPr defaultColWidth="12.140625" defaultRowHeight="15" x14ac:dyDescent="0.25"/>
  <cols>
    <col min="1" max="1" width="15.7109375" style="2" customWidth="1"/>
    <col min="2" max="2" width="14.140625" customWidth="1"/>
  </cols>
  <sheetData>
    <row r="1" spans="1:11" ht="23.25" customHeight="1" thickBot="1" x14ac:dyDescent="0.35">
      <c r="A1" s="95" t="s">
        <v>0</v>
      </c>
      <c r="B1" s="96"/>
      <c r="C1" s="96"/>
      <c r="D1" s="96"/>
      <c r="E1" s="96"/>
      <c r="F1" s="96"/>
      <c r="G1" s="96"/>
      <c r="H1" s="96"/>
      <c r="I1" s="96"/>
      <c r="J1" s="96"/>
      <c r="K1" s="97"/>
    </row>
    <row r="2" spans="1:11" ht="15.95" customHeight="1" thickBot="1" x14ac:dyDescent="0.3">
      <c r="A2" s="88" t="s">
        <v>1</v>
      </c>
      <c r="B2" s="88"/>
      <c r="C2" s="88"/>
      <c r="D2" s="88"/>
      <c r="E2" s="87" t="s">
        <v>2</v>
      </c>
      <c r="F2" s="87"/>
      <c r="G2" s="87"/>
      <c r="H2" s="87"/>
      <c r="I2" s="87"/>
      <c r="J2" s="87"/>
      <c r="K2" s="87"/>
    </row>
    <row r="3" spans="1:11" ht="15.95" customHeight="1" thickBot="1" x14ac:dyDescent="0.3">
      <c r="A3" s="88" t="s">
        <v>3</v>
      </c>
      <c r="B3" s="88"/>
      <c r="C3" s="88"/>
      <c r="D3" s="88"/>
      <c r="E3" s="87" t="s">
        <v>4</v>
      </c>
      <c r="F3" s="87"/>
      <c r="G3" s="87"/>
      <c r="H3" s="87"/>
      <c r="I3" s="87"/>
      <c r="J3" s="87"/>
      <c r="K3" s="87"/>
    </row>
    <row r="4" spans="1:11" ht="15.95" customHeight="1" thickBot="1" x14ac:dyDescent="0.3">
      <c r="A4" s="88" t="s">
        <v>5</v>
      </c>
      <c r="B4" s="88"/>
      <c r="C4" s="88"/>
      <c r="D4" s="88"/>
      <c r="E4" s="87">
        <v>203.2</v>
      </c>
      <c r="F4" s="87"/>
      <c r="G4" s="87"/>
      <c r="H4" s="87"/>
      <c r="I4" s="87"/>
      <c r="J4" s="87"/>
      <c r="K4" s="87"/>
    </row>
    <row r="5" spans="1:11" ht="32.1" customHeight="1" thickBot="1" x14ac:dyDescent="0.3">
      <c r="A5" s="85" t="s">
        <v>6</v>
      </c>
      <c r="B5" s="85"/>
      <c r="C5" s="85"/>
      <c r="D5" s="85"/>
      <c r="E5" s="86" t="s">
        <v>214</v>
      </c>
      <c r="F5" s="87"/>
      <c r="G5" s="87"/>
      <c r="H5" s="87"/>
      <c r="I5" s="87"/>
      <c r="J5" s="87"/>
      <c r="K5" s="87"/>
    </row>
    <row r="6" spans="1:11" ht="15.95" customHeight="1" thickBot="1" x14ac:dyDescent="0.3">
      <c r="A6" s="88" t="s">
        <v>7</v>
      </c>
      <c r="B6" s="88"/>
      <c r="C6" s="88"/>
      <c r="D6" s="88"/>
      <c r="E6" s="87" t="s">
        <v>8</v>
      </c>
      <c r="F6" s="87"/>
      <c r="G6" s="87"/>
      <c r="H6" s="87"/>
      <c r="I6" s="87"/>
      <c r="J6" s="87"/>
      <c r="K6" s="87"/>
    </row>
    <row r="7" spans="1:11" ht="30.95" customHeight="1" thickBot="1" x14ac:dyDescent="0.3">
      <c r="A7" s="3" t="s">
        <v>9</v>
      </c>
      <c r="B7" s="18">
        <v>47827</v>
      </c>
      <c r="C7" s="18">
        <v>49653</v>
      </c>
      <c r="D7" s="18">
        <v>51480</v>
      </c>
      <c r="E7" s="7"/>
      <c r="F7" s="7"/>
      <c r="G7" s="7"/>
      <c r="H7" s="7"/>
      <c r="I7" s="7"/>
      <c r="J7" s="7"/>
      <c r="K7" s="7"/>
    </row>
    <row r="8" spans="1:11" ht="30.95" customHeight="1" thickBot="1" x14ac:dyDescent="0.3">
      <c r="A8" s="3" t="s">
        <v>10</v>
      </c>
      <c r="B8" s="8">
        <v>203.2</v>
      </c>
      <c r="C8" s="8">
        <v>203.2</v>
      </c>
      <c r="D8" s="8">
        <v>203.2</v>
      </c>
      <c r="E8" s="8"/>
      <c r="F8" s="8"/>
      <c r="G8" s="8"/>
      <c r="H8" s="8"/>
      <c r="I8" s="8"/>
      <c r="J8" s="8"/>
      <c r="K8" s="9"/>
    </row>
    <row r="9" spans="1:11" ht="30.95" customHeight="1" thickBot="1" x14ac:dyDescent="0.3">
      <c r="A9" s="4" t="s">
        <v>11</v>
      </c>
      <c r="B9" s="19">
        <v>49653</v>
      </c>
      <c r="C9" s="19">
        <v>51480</v>
      </c>
      <c r="D9" s="19">
        <v>53306</v>
      </c>
      <c r="E9" s="10"/>
      <c r="F9" s="10"/>
      <c r="G9" s="10"/>
      <c r="H9" s="10"/>
      <c r="I9" s="10"/>
      <c r="J9" s="10"/>
      <c r="K9" s="10"/>
    </row>
    <row r="10" spans="1:11" ht="30.75" thickBot="1" x14ac:dyDescent="0.3">
      <c r="A10" s="1" t="s">
        <v>12</v>
      </c>
      <c r="B10" s="89" t="s">
        <v>13</v>
      </c>
      <c r="C10" s="90"/>
      <c r="D10" s="90"/>
      <c r="E10" s="90"/>
      <c r="F10" s="90"/>
      <c r="G10" s="90"/>
      <c r="H10" s="90"/>
      <c r="I10" s="90"/>
      <c r="J10" s="90"/>
      <c r="K10" s="91"/>
    </row>
    <row r="11" spans="1:11" ht="15.75" thickBot="1" x14ac:dyDescent="0.3">
      <c r="A11" s="5" t="s">
        <v>19</v>
      </c>
      <c r="B11" s="11">
        <v>203.2</v>
      </c>
      <c r="C11" s="11">
        <v>203.2</v>
      </c>
      <c r="D11" s="11"/>
      <c r="E11" s="11"/>
      <c r="F11" s="11"/>
      <c r="G11" s="11"/>
      <c r="H11" s="11"/>
      <c r="I11" s="11"/>
      <c r="J11" s="11"/>
      <c r="K11" s="12"/>
    </row>
    <row r="12" spans="1:11" ht="15.75" thickBot="1" x14ac:dyDescent="0.3">
      <c r="A12" s="5" t="s">
        <v>20</v>
      </c>
      <c r="B12" s="11"/>
      <c r="C12" s="11">
        <v>203.2</v>
      </c>
      <c r="D12" s="11"/>
      <c r="E12" s="11"/>
      <c r="F12" s="11"/>
      <c r="G12" s="11"/>
      <c r="H12" s="11"/>
      <c r="I12" s="11"/>
      <c r="J12" s="11"/>
      <c r="K12" s="12"/>
    </row>
    <row r="13" spans="1:11" ht="15.75" thickBot="1" x14ac:dyDescent="0.3">
      <c r="A13" s="5" t="s">
        <v>21</v>
      </c>
      <c r="B13" s="11"/>
      <c r="C13" s="11"/>
      <c r="D13" s="11">
        <v>203.2</v>
      </c>
      <c r="E13" s="11"/>
      <c r="F13" s="11"/>
      <c r="G13" s="11"/>
      <c r="H13" s="11"/>
      <c r="I13" s="11"/>
      <c r="J13" s="11"/>
      <c r="K13" s="12"/>
    </row>
    <row r="14" spans="1:11" x14ac:dyDescent="0.25">
      <c r="A14"/>
    </row>
    <row r="15" spans="1:11" ht="15.75" thickBot="1" x14ac:dyDescent="0.3"/>
    <row r="16" spans="1:11" x14ac:dyDescent="0.25">
      <c r="A16" s="92" t="s">
        <v>22</v>
      </c>
      <c r="B16" s="93"/>
      <c r="C16" s="93"/>
      <c r="D16" s="93"/>
      <c r="E16" s="93"/>
      <c r="F16" s="93"/>
      <c r="G16" s="93"/>
      <c r="H16" s="93"/>
      <c r="I16" s="93"/>
      <c r="J16" s="93"/>
      <c r="K16" s="94"/>
    </row>
    <row r="17" spans="1:11" x14ac:dyDescent="0.25">
      <c r="A17" s="79" t="s">
        <v>23</v>
      </c>
      <c r="B17" s="80"/>
      <c r="C17" s="80"/>
      <c r="D17" s="80"/>
      <c r="E17" s="80"/>
      <c r="F17" s="80"/>
      <c r="G17" s="80"/>
      <c r="H17" s="80"/>
      <c r="I17" s="80"/>
      <c r="J17" s="80"/>
      <c r="K17" s="81"/>
    </row>
    <row r="18" spans="1:11" x14ac:dyDescent="0.25">
      <c r="A18" s="79" t="s">
        <v>24</v>
      </c>
      <c r="B18" s="80"/>
      <c r="C18" s="80"/>
      <c r="D18" s="80"/>
      <c r="E18" s="80"/>
      <c r="F18" s="80"/>
      <c r="G18" s="80"/>
      <c r="H18" s="80"/>
      <c r="I18" s="80"/>
      <c r="J18" s="80"/>
      <c r="K18" s="81"/>
    </row>
    <row r="19" spans="1:11" ht="15.75" thickBot="1" x14ac:dyDescent="0.3">
      <c r="A19" s="82" t="s">
        <v>25</v>
      </c>
      <c r="B19" s="83"/>
      <c r="C19" s="83"/>
      <c r="D19" s="83"/>
      <c r="E19" s="83"/>
      <c r="F19" s="83"/>
      <c r="G19" s="83"/>
      <c r="H19" s="83"/>
      <c r="I19" s="83"/>
      <c r="J19" s="83"/>
      <c r="K19" s="84"/>
    </row>
  </sheetData>
  <mergeCells count="16">
    <mergeCell ref="A4:D4"/>
    <mergeCell ref="E4:K4"/>
    <mergeCell ref="A1:K1"/>
    <mergeCell ref="A2:D2"/>
    <mergeCell ref="E2:K2"/>
    <mergeCell ref="A3:D3"/>
    <mergeCell ref="E3:K3"/>
    <mergeCell ref="A17:K17"/>
    <mergeCell ref="A18:K18"/>
    <mergeCell ref="A19:K19"/>
    <mergeCell ref="A5:D5"/>
    <mergeCell ref="E5:K5"/>
    <mergeCell ref="A6:D6"/>
    <mergeCell ref="E6:K6"/>
    <mergeCell ref="B10:K10"/>
    <mergeCell ref="A16:K16"/>
  </mergeCells>
  <conditionalFormatting sqref="B7:K7">
    <cfRule type="containsText" dxfId="17" priority="2" operator="containsText" text="10/12/xxxx">
      <formula>NOT(ISERROR(SEARCH("10/12/xxxx",B7)))</formula>
    </cfRule>
  </conditionalFormatting>
  <conditionalFormatting sqref="B9:K9">
    <cfRule type="containsText" dxfId="16" priority="1" operator="containsText" text="xx/xx/xxxx">
      <formula>NOT(ISERROR(SEARCH("xx/xx/xxxx",B9)))</formula>
    </cfRule>
  </conditionalFormatting>
  <dataValidations count="6">
    <dataValidation allowBlank="1" showInputMessage="1" showErrorMessage="1" promptTitle="Insert Area (ha)" prompt="Please insert the cumulative area achieved in hectares (ha) as required" sqref="B11:K13" xr:uid="{8ECB5A7A-D2DD-4275-BE9D-285E2EAFCA97}"/>
    <dataValidation allowBlank="1" showInputMessage="1" showErrorMessage="1" promptTitle="Rehabilitation Milestone" prompt="Insert the Rehabilitation Milestone number here (RM#)" sqref="A11:A13" xr:uid="{6274F9B1-0D9C-44BD-99C3-CAC093B74B5E}"/>
    <dataValidation allowBlank="1" showInputMessage="1" showErrorMessage="1" prompt="Please input the correct Rehabilitation Area number (RA#)" sqref="E2:K2" xr:uid="{2A75890F-C850-408C-A9E6-21550D9FFB88}"/>
    <dataValidation allowBlank="1" showInputMessage="1" showErrorMessage="1" promptTitle="Insert Area (ha)" prompt="Please insert the cumulative area available in hectares (ha)" sqref="B8:K8" xr:uid="{919195DE-418B-4330-9487-B5274761C579}"/>
    <dataValidation allowBlank="1" showInputMessage="1" showErrorMessage="1" promptTitle="Insert Date" prompt="Please insert the data the milestone is to be completed by" sqref="B9:K9" xr:uid="{A083510C-C3BB-4696-91AD-DF27EACEC140}"/>
    <dataValidation allowBlank="1" showInputMessage="1" showErrorMessage="1" promptTitle="Insert Date" prompt="Please insert the date the area is available for rehabilitation" sqref="B7:K7" xr:uid="{BC4F4603-49E5-40EC-AAF6-E7A14584A63F}"/>
  </dataValidations>
  <pageMargins left="0.7" right="0.7" top="0.75" bottom="0.75" header="0.3" footer="0.3"/>
  <pageSetup paperSize="9" orientation="portrait" r:id="rId1"/>
  <tableParts count="2">
    <tablePart r:id="rId2"/>
    <tablePart r:id="rId3"/>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DD3C33-BB28-4C8B-97CB-4007BA1150C4}">
  <dimension ref="A1:K24"/>
  <sheetViews>
    <sheetView workbookViewId="0">
      <selection activeCell="D8" sqref="D8"/>
    </sheetView>
  </sheetViews>
  <sheetFormatPr defaultColWidth="12.140625" defaultRowHeight="15" x14ac:dyDescent="0.25"/>
  <cols>
    <col min="1" max="1" width="15.7109375" style="2" customWidth="1"/>
  </cols>
  <sheetData>
    <row r="1" spans="1:11" ht="23.25" customHeight="1" thickBot="1" x14ac:dyDescent="0.35">
      <c r="A1" s="95" t="s">
        <v>0</v>
      </c>
      <c r="B1" s="96"/>
      <c r="C1" s="96"/>
      <c r="D1" s="96"/>
      <c r="E1" s="96"/>
      <c r="F1" s="96"/>
      <c r="G1" s="96"/>
      <c r="H1" s="96"/>
      <c r="I1" s="96"/>
      <c r="J1" s="96"/>
      <c r="K1" s="97"/>
    </row>
    <row r="2" spans="1:11" ht="15.95" customHeight="1" thickBot="1" x14ac:dyDescent="0.3">
      <c r="A2" s="88" t="s">
        <v>1</v>
      </c>
      <c r="B2" s="88"/>
      <c r="C2" s="88"/>
      <c r="D2" s="88"/>
      <c r="E2" s="87" t="s">
        <v>26</v>
      </c>
      <c r="F2" s="87"/>
      <c r="G2" s="87"/>
      <c r="H2" s="87"/>
      <c r="I2" s="87"/>
      <c r="J2" s="87"/>
      <c r="K2" s="87"/>
    </row>
    <row r="3" spans="1:11" ht="15.95" customHeight="1" thickBot="1" x14ac:dyDescent="0.3">
      <c r="A3" s="88" t="s">
        <v>3</v>
      </c>
      <c r="B3" s="88"/>
      <c r="C3" s="88"/>
      <c r="D3" s="88"/>
      <c r="E3" s="87" t="s">
        <v>27</v>
      </c>
      <c r="F3" s="87"/>
      <c r="G3" s="87"/>
      <c r="H3" s="87"/>
      <c r="I3" s="87"/>
      <c r="J3" s="87"/>
      <c r="K3" s="87"/>
    </row>
    <row r="4" spans="1:11" ht="15.95" customHeight="1" thickBot="1" x14ac:dyDescent="0.3">
      <c r="A4" s="88" t="s">
        <v>5</v>
      </c>
      <c r="B4" s="88"/>
      <c r="C4" s="88"/>
      <c r="D4" s="88"/>
      <c r="E4" s="87">
        <v>248.2</v>
      </c>
      <c r="F4" s="87"/>
      <c r="G4" s="87"/>
      <c r="H4" s="87"/>
      <c r="I4" s="87"/>
      <c r="J4" s="87"/>
      <c r="K4" s="87"/>
    </row>
    <row r="5" spans="1:11" ht="32.1" customHeight="1" thickBot="1" x14ac:dyDescent="0.3">
      <c r="A5" s="85" t="s">
        <v>6</v>
      </c>
      <c r="B5" s="85"/>
      <c r="C5" s="85"/>
      <c r="D5" s="85"/>
      <c r="E5" s="86" t="s">
        <v>28</v>
      </c>
      <c r="F5" s="87"/>
      <c r="G5" s="87"/>
      <c r="H5" s="87"/>
      <c r="I5" s="87"/>
      <c r="J5" s="87"/>
      <c r="K5" s="87"/>
    </row>
    <row r="6" spans="1:11" ht="15.95" customHeight="1" thickBot="1" x14ac:dyDescent="0.3">
      <c r="A6" s="88" t="s">
        <v>7</v>
      </c>
      <c r="B6" s="88"/>
      <c r="C6" s="88"/>
      <c r="D6" s="88"/>
      <c r="E6" s="87" t="s">
        <v>8</v>
      </c>
      <c r="F6" s="87"/>
      <c r="G6" s="87"/>
      <c r="H6" s="87"/>
      <c r="I6" s="87"/>
      <c r="J6" s="87"/>
      <c r="K6" s="87"/>
    </row>
    <row r="7" spans="1:11" ht="30.95" customHeight="1" thickBot="1" x14ac:dyDescent="0.3">
      <c r="A7" s="3" t="s">
        <v>9</v>
      </c>
      <c r="B7" s="18">
        <v>51480</v>
      </c>
      <c r="C7" s="18">
        <v>53306</v>
      </c>
      <c r="D7" s="18">
        <v>55132</v>
      </c>
      <c r="E7" s="18">
        <v>56958</v>
      </c>
      <c r="F7" s="18">
        <v>58785</v>
      </c>
      <c r="G7" s="18">
        <v>60611</v>
      </c>
      <c r="H7" s="18">
        <v>62437</v>
      </c>
      <c r="I7" s="18"/>
      <c r="J7" s="18"/>
      <c r="K7" s="18"/>
    </row>
    <row r="8" spans="1:11" ht="30.95" customHeight="1" thickBot="1" x14ac:dyDescent="0.3">
      <c r="A8" s="3" t="s">
        <v>10</v>
      </c>
      <c r="B8" s="8">
        <v>248.2</v>
      </c>
      <c r="C8" s="8">
        <v>248.2</v>
      </c>
      <c r="D8" s="8">
        <v>248.2</v>
      </c>
      <c r="E8" s="8">
        <v>248.2</v>
      </c>
      <c r="F8" s="8">
        <v>248.2</v>
      </c>
      <c r="G8" s="8">
        <v>248.2</v>
      </c>
      <c r="H8" s="8">
        <v>248.2</v>
      </c>
      <c r="I8" s="8"/>
      <c r="J8" s="8"/>
      <c r="K8" s="9"/>
    </row>
    <row r="9" spans="1:11" ht="30.95" customHeight="1" thickBot="1" x14ac:dyDescent="0.3">
      <c r="A9" s="4" t="s">
        <v>11</v>
      </c>
      <c r="B9" s="19">
        <v>53306</v>
      </c>
      <c r="C9" s="19">
        <v>55132</v>
      </c>
      <c r="D9" s="19">
        <v>56958</v>
      </c>
      <c r="E9" s="19">
        <v>58785</v>
      </c>
      <c r="F9" s="19">
        <v>60611</v>
      </c>
      <c r="G9" s="19">
        <v>62437</v>
      </c>
      <c r="H9" s="19">
        <v>64263</v>
      </c>
      <c r="I9" s="19"/>
      <c r="J9" s="19"/>
      <c r="K9" s="19"/>
    </row>
    <row r="10" spans="1:11" ht="30.75" thickBot="1" x14ac:dyDescent="0.3">
      <c r="A10" s="1" t="s">
        <v>12</v>
      </c>
      <c r="B10" s="89" t="s">
        <v>13</v>
      </c>
      <c r="C10" s="90"/>
      <c r="D10" s="90"/>
      <c r="E10" s="90"/>
      <c r="F10" s="90"/>
      <c r="G10" s="90"/>
      <c r="H10" s="90"/>
      <c r="I10" s="90"/>
      <c r="J10" s="90"/>
      <c r="K10" s="91"/>
    </row>
    <row r="11" spans="1:11" ht="15.75" thickBot="1" x14ac:dyDescent="0.3">
      <c r="A11" s="5" t="s">
        <v>14</v>
      </c>
      <c r="B11" s="17">
        <v>248.2</v>
      </c>
      <c r="C11" s="17"/>
      <c r="D11" s="17"/>
      <c r="E11" s="17"/>
      <c r="F11" s="17"/>
      <c r="G11" s="17"/>
      <c r="H11" s="17"/>
      <c r="I11" s="17"/>
      <c r="J11" s="11"/>
      <c r="K11" s="12"/>
    </row>
    <row r="12" spans="1:11" ht="15.75" thickBot="1" x14ac:dyDescent="0.3">
      <c r="A12" s="5" t="s">
        <v>15</v>
      </c>
      <c r="B12" s="17"/>
      <c r="C12" s="17">
        <v>24.8</v>
      </c>
      <c r="D12" s="17"/>
      <c r="E12" s="17"/>
      <c r="F12" s="17"/>
      <c r="G12" s="17"/>
      <c r="H12" s="17"/>
      <c r="I12" s="17"/>
      <c r="J12" s="11"/>
      <c r="K12" s="12"/>
    </row>
    <row r="13" spans="1:11" ht="15.75" thickBot="1" x14ac:dyDescent="0.3">
      <c r="A13" s="5" t="s">
        <v>16</v>
      </c>
      <c r="B13" s="17"/>
      <c r="C13" s="17"/>
      <c r="D13" s="17">
        <v>248.2</v>
      </c>
      <c r="E13" s="17"/>
      <c r="F13" s="17"/>
      <c r="G13" s="17"/>
      <c r="H13" s="17"/>
      <c r="I13" s="17"/>
      <c r="J13" s="11"/>
      <c r="K13" s="12"/>
    </row>
    <row r="14" spans="1:11" ht="15.75" thickBot="1" x14ac:dyDescent="0.3">
      <c r="A14" s="5" t="s">
        <v>17</v>
      </c>
      <c r="B14" s="17"/>
      <c r="C14" s="17"/>
      <c r="D14" s="17"/>
      <c r="E14" s="17">
        <v>248.2</v>
      </c>
      <c r="F14" s="17"/>
      <c r="G14" s="17"/>
      <c r="H14" s="17"/>
      <c r="I14" s="17"/>
      <c r="J14" s="11"/>
      <c r="K14" s="12"/>
    </row>
    <row r="15" spans="1:11" ht="15.75" thickBot="1" x14ac:dyDescent="0.3">
      <c r="A15" s="5" t="s">
        <v>18</v>
      </c>
      <c r="B15" s="17"/>
      <c r="C15" s="17"/>
      <c r="D15" s="17"/>
      <c r="E15" s="17">
        <v>248.2</v>
      </c>
      <c r="F15" s="17"/>
      <c r="G15" s="17"/>
      <c r="H15" s="17"/>
      <c r="I15" s="17"/>
      <c r="J15" s="11"/>
      <c r="K15" s="12"/>
    </row>
    <row r="16" spans="1:11" ht="15.75" thickBot="1" x14ac:dyDescent="0.3">
      <c r="A16" s="5" t="s">
        <v>19</v>
      </c>
      <c r="B16" s="17"/>
      <c r="C16" s="17"/>
      <c r="D16" s="17"/>
      <c r="E16" s="17"/>
      <c r="F16" s="17">
        <v>248.2</v>
      </c>
      <c r="G16" s="17"/>
      <c r="H16" s="17"/>
      <c r="I16" s="17"/>
      <c r="J16" s="11"/>
      <c r="K16" s="12"/>
    </row>
    <row r="17" spans="1:11" ht="15.75" thickBot="1" x14ac:dyDescent="0.3">
      <c r="A17" s="5" t="s">
        <v>20</v>
      </c>
      <c r="B17" s="57"/>
      <c r="C17" s="57"/>
      <c r="D17" s="57"/>
      <c r="E17" s="57"/>
      <c r="F17" s="57">
        <v>248.2</v>
      </c>
      <c r="G17" s="17">
        <v>248.2</v>
      </c>
      <c r="H17" s="17"/>
      <c r="I17" s="57"/>
      <c r="J17" s="11"/>
      <c r="K17" s="12"/>
    </row>
    <row r="18" spans="1:11" ht="15.75" thickBot="1" x14ac:dyDescent="0.3">
      <c r="A18" s="5" t="s">
        <v>21</v>
      </c>
      <c r="B18" s="17"/>
      <c r="C18" s="17"/>
      <c r="D18" s="17"/>
      <c r="E18" s="17"/>
      <c r="F18" s="17"/>
      <c r="G18" s="17"/>
      <c r="H18" s="17">
        <v>248.2</v>
      </c>
      <c r="I18" s="17"/>
      <c r="J18" s="11"/>
      <c r="K18" s="12"/>
    </row>
    <row r="19" spans="1:11" x14ac:dyDescent="0.25">
      <c r="A19"/>
    </row>
    <row r="20" spans="1:11" ht="15.75" thickBot="1" x14ac:dyDescent="0.3"/>
    <row r="21" spans="1:11" x14ac:dyDescent="0.25">
      <c r="A21" s="92" t="s">
        <v>22</v>
      </c>
      <c r="B21" s="93"/>
      <c r="C21" s="93"/>
      <c r="D21" s="93"/>
      <c r="E21" s="93"/>
      <c r="F21" s="93"/>
      <c r="G21" s="93"/>
      <c r="H21" s="93"/>
      <c r="I21" s="93"/>
      <c r="J21" s="93"/>
      <c r="K21" s="94"/>
    </row>
    <row r="22" spans="1:11" x14ac:dyDescent="0.25">
      <c r="A22" s="79" t="s">
        <v>23</v>
      </c>
      <c r="B22" s="80"/>
      <c r="C22" s="80"/>
      <c r="D22" s="80"/>
      <c r="E22" s="80"/>
      <c r="F22" s="80"/>
      <c r="G22" s="80"/>
      <c r="H22" s="80"/>
      <c r="I22" s="80"/>
      <c r="J22" s="80"/>
      <c r="K22" s="81"/>
    </row>
    <row r="23" spans="1:11" x14ac:dyDescent="0.25">
      <c r="A23" s="79" t="s">
        <v>24</v>
      </c>
      <c r="B23" s="80"/>
      <c r="C23" s="80"/>
      <c r="D23" s="80"/>
      <c r="E23" s="80"/>
      <c r="F23" s="80"/>
      <c r="G23" s="80"/>
      <c r="H23" s="80"/>
      <c r="I23" s="80"/>
      <c r="J23" s="80"/>
      <c r="K23" s="81"/>
    </row>
    <row r="24" spans="1:11" ht="15.75" thickBot="1" x14ac:dyDescent="0.3">
      <c r="A24" s="82" t="s">
        <v>25</v>
      </c>
      <c r="B24" s="83"/>
      <c r="C24" s="83"/>
      <c r="D24" s="83"/>
      <c r="E24" s="83"/>
      <c r="F24" s="83"/>
      <c r="G24" s="83"/>
      <c r="H24" s="83"/>
      <c r="I24" s="83"/>
      <c r="J24" s="83"/>
      <c r="K24" s="84"/>
    </row>
  </sheetData>
  <mergeCells count="16">
    <mergeCell ref="A22:K22"/>
    <mergeCell ref="A23:K23"/>
    <mergeCell ref="A24:K24"/>
    <mergeCell ref="A5:D5"/>
    <mergeCell ref="E5:K5"/>
    <mergeCell ref="A6:D6"/>
    <mergeCell ref="E6:K6"/>
    <mergeCell ref="B10:K10"/>
    <mergeCell ref="A21:K21"/>
    <mergeCell ref="A4:D4"/>
    <mergeCell ref="E4:K4"/>
    <mergeCell ref="A1:K1"/>
    <mergeCell ref="A2:D2"/>
    <mergeCell ref="E2:K2"/>
    <mergeCell ref="A3:D3"/>
    <mergeCell ref="E3:K3"/>
  </mergeCells>
  <conditionalFormatting sqref="B7:K7">
    <cfRule type="containsText" dxfId="15" priority="2" operator="containsText" text="10/12/xxxx">
      <formula>NOT(ISERROR(SEARCH("10/12/xxxx",B7)))</formula>
    </cfRule>
  </conditionalFormatting>
  <conditionalFormatting sqref="B9:K9">
    <cfRule type="containsText" dxfId="14" priority="1" operator="containsText" text="xx/xx/xxxx">
      <formula>NOT(ISERROR(SEARCH("xx/xx/xxxx",B9)))</formula>
    </cfRule>
  </conditionalFormatting>
  <dataValidations count="6">
    <dataValidation allowBlank="1" showInputMessage="1" showErrorMessage="1" promptTitle="Rehabilitation Milestone" prompt="Insert the Rehabilitation Milestone number here (RM#)" sqref="A11:A18" xr:uid="{0059544A-3890-4459-BF11-4A7646ED9682}"/>
    <dataValidation allowBlank="1" showInputMessage="1" showErrorMessage="1" promptTitle="Insert Area (ha)" prompt="Please insert the cumulative area achieved in hectares (ha) as required" sqref="J11:K18" xr:uid="{81E60D21-DE94-4D56-9165-96E99EB65EC8}"/>
    <dataValidation allowBlank="1" showInputMessage="1" showErrorMessage="1" promptTitle="Insert Date" prompt="Please insert the date the area is available for rehabilitation" sqref="B7:K7" xr:uid="{8CD50E97-F924-4319-A922-E32EB4CE1C6C}"/>
    <dataValidation allowBlank="1" showInputMessage="1" showErrorMessage="1" promptTitle="Insert Date" prompt="Please insert the data the milestone is to be completed by" sqref="B9:K9" xr:uid="{88806FB4-964F-4106-B090-EED6164966EE}"/>
    <dataValidation allowBlank="1" showInputMessage="1" showErrorMessage="1" promptTitle="Insert Area (ha)" prompt="Please insert the cumulative area available in hectares (ha)" sqref="B8:K8" xr:uid="{42394F90-2CA8-42B0-B997-31F7CA0D1453}"/>
    <dataValidation allowBlank="1" showInputMessage="1" showErrorMessage="1" prompt="Please input the correct Rehabilitation Area number (RA#)" sqref="E2:K2" xr:uid="{F364C61E-4C1E-45F7-B9D7-7B1CBA6101E3}"/>
  </dataValidations>
  <pageMargins left="0.7" right="0.7" top="0.75" bottom="0.75" header="0.3" footer="0.3"/>
  <pageSetup paperSize="9" orientation="portrait" r:id="rId1"/>
  <tableParts count="2">
    <tablePart r:id="rId2"/>
    <tablePart r:id="rId3"/>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2D679E-AE3E-4391-AE90-A97C0558B394}">
  <dimension ref="A1:K19"/>
  <sheetViews>
    <sheetView topLeftCell="A3" workbookViewId="0">
      <selection sqref="A1:K13"/>
    </sheetView>
  </sheetViews>
  <sheetFormatPr defaultColWidth="12.140625" defaultRowHeight="15" x14ac:dyDescent="0.25"/>
  <cols>
    <col min="1" max="1" width="15.7109375" style="2" customWidth="1"/>
  </cols>
  <sheetData>
    <row r="1" spans="1:11" ht="23.25" customHeight="1" thickBot="1" x14ac:dyDescent="0.35">
      <c r="A1" s="95" t="s">
        <v>0</v>
      </c>
      <c r="B1" s="96"/>
      <c r="C1" s="96"/>
      <c r="D1" s="96"/>
      <c r="E1" s="96"/>
      <c r="F1" s="96"/>
      <c r="G1" s="96"/>
      <c r="H1" s="96"/>
      <c r="I1" s="96"/>
      <c r="J1" s="96"/>
      <c r="K1" s="97"/>
    </row>
    <row r="2" spans="1:11" ht="15.95" customHeight="1" thickBot="1" x14ac:dyDescent="0.3">
      <c r="A2" s="88" t="s">
        <v>1</v>
      </c>
      <c r="B2" s="88"/>
      <c r="C2" s="88"/>
      <c r="D2" s="88"/>
      <c r="E2" s="87" t="s">
        <v>29</v>
      </c>
      <c r="F2" s="87"/>
      <c r="G2" s="87"/>
      <c r="H2" s="87"/>
      <c r="I2" s="87"/>
      <c r="J2" s="87"/>
      <c r="K2" s="87"/>
    </row>
    <row r="3" spans="1:11" ht="15.95" customHeight="1" thickBot="1" x14ac:dyDescent="0.3">
      <c r="A3" s="88" t="s">
        <v>3</v>
      </c>
      <c r="B3" s="88"/>
      <c r="C3" s="88"/>
      <c r="D3" s="88"/>
      <c r="E3" s="87" t="s">
        <v>31</v>
      </c>
      <c r="F3" s="87"/>
      <c r="G3" s="87"/>
      <c r="H3" s="87"/>
      <c r="I3" s="87"/>
      <c r="J3" s="87"/>
      <c r="K3" s="87"/>
    </row>
    <row r="4" spans="1:11" ht="15.95" customHeight="1" thickBot="1" x14ac:dyDescent="0.3">
      <c r="A4" s="88" t="s">
        <v>5</v>
      </c>
      <c r="B4" s="88"/>
      <c r="C4" s="88"/>
      <c r="D4" s="88"/>
      <c r="E4" s="87">
        <v>35.5</v>
      </c>
      <c r="F4" s="87"/>
      <c r="G4" s="87"/>
      <c r="H4" s="87"/>
      <c r="I4" s="87"/>
      <c r="J4" s="87"/>
      <c r="K4" s="87"/>
    </row>
    <row r="5" spans="1:11" ht="32.1" customHeight="1" thickBot="1" x14ac:dyDescent="0.3">
      <c r="A5" s="85" t="s">
        <v>6</v>
      </c>
      <c r="B5" s="85"/>
      <c r="C5" s="85"/>
      <c r="D5" s="85"/>
      <c r="E5" s="86" t="s">
        <v>215</v>
      </c>
      <c r="F5" s="87"/>
      <c r="G5" s="87"/>
      <c r="H5" s="87"/>
      <c r="I5" s="87"/>
      <c r="J5" s="87"/>
      <c r="K5" s="87"/>
    </row>
    <row r="6" spans="1:11" ht="15.95" customHeight="1" thickBot="1" x14ac:dyDescent="0.3">
      <c r="A6" s="88" t="s">
        <v>7</v>
      </c>
      <c r="B6" s="88"/>
      <c r="C6" s="88"/>
      <c r="D6" s="88"/>
      <c r="E6" s="87" t="s">
        <v>32</v>
      </c>
      <c r="F6" s="87"/>
      <c r="G6" s="87"/>
      <c r="H6" s="87"/>
      <c r="I6" s="87"/>
      <c r="J6" s="87"/>
      <c r="K6" s="87"/>
    </row>
    <row r="7" spans="1:11" ht="30.95" customHeight="1" thickBot="1" x14ac:dyDescent="0.3">
      <c r="A7" s="3" t="s">
        <v>9</v>
      </c>
      <c r="B7" s="18">
        <v>46001</v>
      </c>
      <c r="C7" s="18">
        <v>49653</v>
      </c>
      <c r="D7" s="18">
        <v>51480</v>
      </c>
      <c r="E7" s="18"/>
      <c r="F7" s="18"/>
      <c r="G7" s="18"/>
      <c r="H7" s="18"/>
      <c r="I7" s="18"/>
      <c r="J7" s="18"/>
      <c r="K7" s="18"/>
    </row>
    <row r="8" spans="1:11" ht="30.95" customHeight="1" thickBot="1" x14ac:dyDescent="0.3">
      <c r="A8" s="3" t="s">
        <v>10</v>
      </c>
      <c r="B8" s="8">
        <v>35.5</v>
      </c>
      <c r="C8" s="8">
        <v>35.5</v>
      </c>
      <c r="D8" s="8">
        <v>35.5</v>
      </c>
      <c r="E8" s="8"/>
      <c r="F8" s="8"/>
      <c r="G8" s="8"/>
      <c r="H8" s="8"/>
      <c r="I8" s="8"/>
      <c r="J8" s="9"/>
      <c r="K8" s="9"/>
    </row>
    <row r="9" spans="1:11" ht="30.95" customHeight="1" thickBot="1" x14ac:dyDescent="0.3">
      <c r="A9" s="4" t="s">
        <v>11</v>
      </c>
      <c r="B9" s="19">
        <v>49653</v>
      </c>
      <c r="C9" s="19">
        <v>51480</v>
      </c>
      <c r="D9" s="19">
        <v>53306</v>
      </c>
      <c r="E9" s="19"/>
      <c r="F9" s="19"/>
      <c r="G9" s="19"/>
      <c r="H9" s="19"/>
      <c r="I9" s="19"/>
      <c r="J9" s="19"/>
      <c r="K9" s="19"/>
    </row>
    <row r="10" spans="1:11" ht="30.75" thickBot="1" x14ac:dyDescent="0.3">
      <c r="A10" s="1" t="s">
        <v>12</v>
      </c>
      <c r="B10" s="89" t="s">
        <v>13</v>
      </c>
      <c r="C10" s="90"/>
      <c r="D10" s="90"/>
      <c r="E10" s="90"/>
      <c r="F10" s="90"/>
      <c r="G10" s="90"/>
      <c r="H10" s="90"/>
      <c r="I10" s="90"/>
      <c r="J10" s="90"/>
      <c r="K10" s="91"/>
    </row>
    <row r="11" spans="1:11" ht="15.75" thickBot="1" x14ac:dyDescent="0.3">
      <c r="A11" s="21" t="s">
        <v>19</v>
      </c>
      <c r="B11" s="17">
        <v>35.5</v>
      </c>
      <c r="C11" s="17"/>
      <c r="D11" s="17"/>
      <c r="E11" s="17"/>
      <c r="F11" s="17"/>
      <c r="G11" s="17"/>
      <c r="H11" s="17"/>
      <c r="I11" s="17"/>
      <c r="J11" s="17"/>
      <c r="K11" s="17"/>
    </row>
    <row r="12" spans="1:11" ht="15.75" thickBot="1" x14ac:dyDescent="0.3">
      <c r="A12" s="21" t="s">
        <v>20</v>
      </c>
      <c r="B12" s="17"/>
      <c r="C12" s="17">
        <v>35.5</v>
      </c>
      <c r="D12" s="17"/>
      <c r="E12" s="17"/>
      <c r="F12" s="17"/>
      <c r="G12" s="17"/>
      <c r="H12" s="17"/>
      <c r="I12" s="17"/>
      <c r="J12" s="17"/>
      <c r="K12" s="17"/>
    </row>
    <row r="13" spans="1:11" ht="15.75" thickBot="1" x14ac:dyDescent="0.3">
      <c r="A13" s="21" t="s">
        <v>33</v>
      </c>
      <c r="B13" s="17"/>
      <c r="C13" s="17"/>
      <c r="D13" s="17">
        <v>35.5</v>
      </c>
      <c r="E13" s="17"/>
      <c r="F13" s="17"/>
      <c r="G13" s="17"/>
      <c r="H13" s="17"/>
      <c r="I13" s="17"/>
      <c r="J13" s="17"/>
      <c r="K13" s="17"/>
    </row>
    <row r="14" spans="1:11" x14ac:dyDescent="0.25">
      <c r="A14"/>
    </row>
    <row r="15" spans="1:11" ht="15.75" thickBot="1" x14ac:dyDescent="0.3"/>
    <row r="16" spans="1:11" x14ac:dyDescent="0.25">
      <c r="A16" s="92" t="s">
        <v>22</v>
      </c>
      <c r="B16" s="93"/>
      <c r="C16" s="93"/>
      <c r="D16" s="93"/>
      <c r="E16" s="93"/>
      <c r="F16" s="93"/>
      <c r="G16" s="93"/>
      <c r="H16" s="93"/>
      <c r="I16" s="93"/>
      <c r="J16" s="93"/>
      <c r="K16" s="94"/>
    </row>
    <row r="17" spans="1:11" x14ac:dyDescent="0.25">
      <c r="A17" s="79" t="s">
        <v>23</v>
      </c>
      <c r="B17" s="80"/>
      <c r="C17" s="80"/>
      <c r="D17" s="80"/>
      <c r="E17" s="80"/>
      <c r="F17" s="80"/>
      <c r="G17" s="80"/>
      <c r="H17" s="80"/>
      <c r="I17" s="80"/>
      <c r="J17" s="80"/>
      <c r="K17" s="81"/>
    </row>
    <row r="18" spans="1:11" x14ac:dyDescent="0.25">
      <c r="A18" s="79" t="s">
        <v>24</v>
      </c>
      <c r="B18" s="80"/>
      <c r="C18" s="80"/>
      <c r="D18" s="80"/>
      <c r="E18" s="80"/>
      <c r="F18" s="80"/>
      <c r="G18" s="80"/>
      <c r="H18" s="80"/>
      <c r="I18" s="80"/>
      <c r="J18" s="80"/>
      <c r="K18" s="81"/>
    </row>
    <row r="19" spans="1:11" ht="15.75" thickBot="1" x14ac:dyDescent="0.3">
      <c r="A19" s="82" t="s">
        <v>25</v>
      </c>
      <c r="B19" s="83"/>
      <c r="C19" s="83"/>
      <c r="D19" s="83"/>
      <c r="E19" s="83"/>
      <c r="F19" s="83"/>
      <c r="G19" s="83"/>
      <c r="H19" s="83"/>
      <c r="I19" s="83"/>
      <c r="J19" s="83"/>
      <c r="K19" s="84"/>
    </row>
  </sheetData>
  <mergeCells count="16">
    <mergeCell ref="A17:K17"/>
    <mergeCell ref="A18:K18"/>
    <mergeCell ref="A19:K19"/>
    <mergeCell ref="A5:D5"/>
    <mergeCell ref="E5:K5"/>
    <mergeCell ref="A6:D6"/>
    <mergeCell ref="E6:K6"/>
    <mergeCell ref="B10:K10"/>
    <mergeCell ref="A16:K16"/>
    <mergeCell ref="A4:D4"/>
    <mergeCell ref="E4:K4"/>
    <mergeCell ref="A1:K1"/>
    <mergeCell ref="A2:D2"/>
    <mergeCell ref="E2:K2"/>
    <mergeCell ref="A3:D3"/>
    <mergeCell ref="E3:K3"/>
  </mergeCells>
  <conditionalFormatting sqref="B7:K7">
    <cfRule type="containsText" dxfId="13" priority="2" operator="containsText" text="10/12/xxxx">
      <formula>NOT(ISERROR(SEARCH("10/12/xxxx",B7)))</formula>
    </cfRule>
  </conditionalFormatting>
  <conditionalFormatting sqref="B9:K9">
    <cfRule type="containsText" dxfId="12" priority="1" operator="containsText" text="xx/xx/xxxx">
      <formula>NOT(ISERROR(SEARCH("xx/xx/xxxx",B9)))</formula>
    </cfRule>
  </conditionalFormatting>
  <dataValidations count="4">
    <dataValidation allowBlank="1" showInputMessage="1" showErrorMessage="1" promptTitle="Insert Date" prompt="Please insert the date the area is available for rehabilitation" sqref="B7:K7" xr:uid="{4F5183FB-7F0C-4A93-8876-B33AB147DBE7}"/>
    <dataValidation allowBlank="1" showInputMessage="1" showErrorMessage="1" promptTitle="Insert Date" prompt="Please insert the data the milestone is to be completed by" sqref="B9:K9" xr:uid="{F1180A3C-CE7C-4727-AA8F-AE0A34099742}"/>
    <dataValidation allowBlank="1" showInputMessage="1" showErrorMessage="1" promptTitle="Insert Area (ha)" prompt="Please insert the cumulative area available in hectares (ha)" sqref="B8:K8" xr:uid="{C52F29FB-8499-4BD3-84C0-F7A6E71B7CB6}"/>
    <dataValidation allowBlank="1" showInputMessage="1" showErrorMessage="1" prompt="Please input the correct Rehabilitation Area number (RA#)" sqref="E2:K2" xr:uid="{8153208B-8569-4552-95F4-40BB993C548C}"/>
  </dataValidations>
  <pageMargins left="0.7" right="0.7" top="0.75" bottom="0.75" header="0.3" footer="0.3"/>
  <pageSetup paperSize="9" orientation="portrait" r:id="rId1"/>
  <tableParts count="2">
    <tablePart r:id="rId2"/>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0E204A-6CDC-4725-BF04-C2D6C1E480FB}">
  <dimension ref="A1:K21"/>
  <sheetViews>
    <sheetView workbookViewId="0">
      <selection sqref="A1:K16"/>
    </sheetView>
  </sheetViews>
  <sheetFormatPr defaultColWidth="12.140625" defaultRowHeight="15" x14ac:dyDescent="0.25"/>
  <cols>
    <col min="1" max="1" width="15.7109375" style="2" customWidth="1"/>
  </cols>
  <sheetData>
    <row r="1" spans="1:11" ht="23.25" customHeight="1" thickBot="1" x14ac:dyDescent="0.35">
      <c r="A1" s="95" t="s">
        <v>0</v>
      </c>
      <c r="B1" s="96"/>
      <c r="C1" s="96"/>
      <c r="D1" s="96"/>
      <c r="E1" s="96"/>
      <c r="F1" s="96"/>
      <c r="G1" s="96"/>
      <c r="H1" s="96"/>
      <c r="I1" s="96"/>
      <c r="J1" s="96"/>
      <c r="K1" s="97"/>
    </row>
    <row r="2" spans="1:11" ht="15.95" customHeight="1" thickBot="1" x14ac:dyDescent="0.3">
      <c r="A2" s="88" t="s">
        <v>1</v>
      </c>
      <c r="B2" s="88"/>
      <c r="C2" s="88"/>
      <c r="D2" s="88"/>
      <c r="E2" s="87" t="s">
        <v>30</v>
      </c>
      <c r="F2" s="87"/>
      <c r="G2" s="87"/>
      <c r="H2" s="87"/>
      <c r="I2" s="87"/>
      <c r="J2" s="87"/>
      <c r="K2" s="87"/>
    </row>
    <row r="3" spans="1:11" ht="15.95" customHeight="1" thickBot="1" x14ac:dyDescent="0.3">
      <c r="A3" s="88" t="s">
        <v>3</v>
      </c>
      <c r="B3" s="88"/>
      <c r="C3" s="88"/>
      <c r="D3" s="88"/>
      <c r="E3" s="87" t="s">
        <v>35</v>
      </c>
      <c r="F3" s="87"/>
      <c r="G3" s="87"/>
      <c r="H3" s="87"/>
      <c r="I3" s="87"/>
      <c r="J3" s="87"/>
      <c r="K3" s="87"/>
    </row>
    <row r="4" spans="1:11" ht="15.95" customHeight="1" thickBot="1" x14ac:dyDescent="0.3">
      <c r="A4" s="88" t="s">
        <v>5</v>
      </c>
      <c r="B4" s="88"/>
      <c r="C4" s="88"/>
      <c r="D4" s="88"/>
      <c r="E4" s="98">
        <v>568</v>
      </c>
      <c r="F4" s="98"/>
      <c r="G4" s="98"/>
      <c r="H4" s="98"/>
      <c r="I4" s="98"/>
      <c r="J4" s="98"/>
      <c r="K4" s="98"/>
    </row>
    <row r="5" spans="1:11" ht="32.1" customHeight="1" thickBot="1" x14ac:dyDescent="0.3">
      <c r="A5" s="85" t="s">
        <v>6</v>
      </c>
      <c r="B5" s="85"/>
      <c r="C5" s="85"/>
      <c r="D5" s="85"/>
      <c r="E5" s="99" t="s">
        <v>36</v>
      </c>
      <c r="F5" s="87"/>
      <c r="G5" s="87"/>
      <c r="H5" s="87"/>
      <c r="I5" s="87"/>
      <c r="J5" s="87"/>
      <c r="K5" s="87"/>
    </row>
    <row r="6" spans="1:11" ht="15.95" customHeight="1" thickBot="1" x14ac:dyDescent="0.3">
      <c r="A6" s="88" t="s">
        <v>7</v>
      </c>
      <c r="B6" s="88"/>
      <c r="C6" s="88"/>
      <c r="D6" s="88"/>
      <c r="E6" s="87" t="s">
        <v>37</v>
      </c>
      <c r="F6" s="87"/>
      <c r="G6" s="87"/>
      <c r="H6" s="87"/>
      <c r="I6" s="87"/>
      <c r="J6" s="87"/>
      <c r="K6" s="87"/>
    </row>
    <row r="7" spans="1:11" ht="30.95" customHeight="1" thickBot="1" x14ac:dyDescent="0.3">
      <c r="A7" s="3" t="s">
        <v>9</v>
      </c>
      <c r="B7" s="18">
        <v>49653</v>
      </c>
      <c r="C7" s="18">
        <f t="shared" ref="C7:I7" si="0">B9</f>
        <v>51480</v>
      </c>
      <c r="D7" s="18">
        <f t="shared" si="0"/>
        <v>53306</v>
      </c>
      <c r="E7" s="18">
        <f t="shared" si="0"/>
        <v>55132</v>
      </c>
      <c r="F7" s="18">
        <f t="shared" si="0"/>
        <v>56958</v>
      </c>
      <c r="G7" s="18">
        <f t="shared" si="0"/>
        <v>58785</v>
      </c>
      <c r="H7" s="18">
        <f t="shared" si="0"/>
        <v>60611</v>
      </c>
      <c r="I7" s="18">
        <f t="shared" si="0"/>
        <v>62437</v>
      </c>
      <c r="J7" s="7"/>
      <c r="K7" s="7"/>
    </row>
    <row r="8" spans="1:11" ht="30.95" customHeight="1" thickBot="1" x14ac:dyDescent="0.3">
      <c r="A8" s="3" t="s">
        <v>10</v>
      </c>
      <c r="B8" s="59">
        <v>35</v>
      </c>
      <c r="C8" s="59">
        <v>568</v>
      </c>
      <c r="D8" s="59">
        <v>568</v>
      </c>
      <c r="E8" s="59">
        <v>568</v>
      </c>
      <c r="F8" s="59">
        <v>568</v>
      </c>
      <c r="G8" s="59">
        <v>568</v>
      </c>
      <c r="H8" s="59">
        <v>568</v>
      </c>
      <c r="I8" s="59">
        <v>568</v>
      </c>
      <c r="J8" s="8"/>
      <c r="K8" s="9"/>
    </row>
    <row r="9" spans="1:11" ht="30.95" customHeight="1" thickBot="1" x14ac:dyDescent="0.3">
      <c r="A9" s="4" t="s">
        <v>11</v>
      </c>
      <c r="B9" s="19">
        <v>51480</v>
      </c>
      <c r="C9" s="19">
        <v>53306</v>
      </c>
      <c r="D9" s="19">
        <v>55132</v>
      </c>
      <c r="E9" s="19">
        <v>56958</v>
      </c>
      <c r="F9" s="19">
        <v>58785</v>
      </c>
      <c r="G9" s="19">
        <v>60611</v>
      </c>
      <c r="H9" s="19">
        <v>62437</v>
      </c>
      <c r="I9" s="19">
        <v>64263</v>
      </c>
      <c r="J9" s="10"/>
      <c r="K9" s="10"/>
    </row>
    <row r="10" spans="1:11" ht="30.75" thickBot="1" x14ac:dyDescent="0.3">
      <c r="A10" s="1" t="s">
        <v>12</v>
      </c>
      <c r="B10" s="89" t="s">
        <v>13</v>
      </c>
      <c r="C10" s="90"/>
      <c r="D10" s="90"/>
      <c r="E10" s="90"/>
      <c r="F10" s="90"/>
      <c r="G10" s="90"/>
      <c r="H10" s="90"/>
      <c r="I10" s="90"/>
      <c r="J10" s="90"/>
      <c r="K10" s="91"/>
    </row>
    <row r="11" spans="1:11" ht="15.75" thickBot="1" x14ac:dyDescent="0.3">
      <c r="A11" s="20" t="s">
        <v>16</v>
      </c>
      <c r="B11" s="58">
        <v>35</v>
      </c>
      <c r="C11" s="58">
        <v>568</v>
      </c>
      <c r="D11" s="58"/>
      <c r="E11" s="58"/>
      <c r="F11" s="58"/>
      <c r="G11" s="58"/>
      <c r="H11" s="58"/>
      <c r="I11" s="58"/>
      <c r="J11" s="11"/>
      <c r="K11" s="12"/>
    </row>
    <row r="12" spans="1:11" ht="15.75" thickBot="1" x14ac:dyDescent="0.3">
      <c r="A12" s="20" t="s">
        <v>17</v>
      </c>
      <c r="B12" s="58"/>
      <c r="C12" s="58">
        <v>35</v>
      </c>
      <c r="D12" s="58">
        <v>568</v>
      </c>
      <c r="E12" s="58"/>
      <c r="F12" s="58"/>
      <c r="G12" s="58"/>
      <c r="H12" s="58"/>
      <c r="I12" s="58"/>
      <c r="J12" s="11"/>
      <c r="K12" s="12"/>
    </row>
    <row r="13" spans="1:11" ht="15.75" thickBot="1" x14ac:dyDescent="0.3">
      <c r="A13" s="21" t="s">
        <v>18</v>
      </c>
      <c r="B13" s="58"/>
      <c r="C13" s="58">
        <v>35</v>
      </c>
      <c r="D13" s="58">
        <v>568</v>
      </c>
      <c r="E13" s="58">
        <v>568</v>
      </c>
      <c r="F13" s="58"/>
      <c r="G13" s="58"/>
      <c r="H13" s="58"/>
      <c r="I13" s="58"/>
      <c r="J13" s="11"/>
      <c r="K13" s="12"/>
    </row>
    <row r="14" spans="1:11" ht="15.75" thickBot="1" x14ac:dyDescent="0.3">
      <c r="A14" s="21" t="s">
        <v>19</v>
      </c>
      <c r="B14" s="58"/>
      <c r="C14" s="58"/>
      <c r="D14" s="58"/>
      <c r="E14" s="58">
        <v>35</v>
      </c>
      <c r="F14" s="58">
        <v>568</v>
      </c>
      <c r="G14" s="58"/>
      <c r="H14" s="58"/>
      <c r="I14" s="58"/>
      <c r="J14" s="11"/>
      <c r="K14" s="12"/>
    </row>
    <row r="15" spans="1:11" ht="15.75" thickBot="1" x14ac:dyDescent="0.3">
      <c r="A15" s="21" t="s">
        <v>20</v>
      </c>
      <c r="B15" s="58"/>
      <c r="C15" s="58"/>
      <c r="D15" s="58"/>
      <c r="E15" s="58"/>
      <c r="F15" s="58">
        <v>35</v>
      </c>
      <c r="G15" s="58">
        <v>568</v>
      </c>
      <c r="H15" s="58">
        <v>568</v>
      </c>
      <c r="I15" s="58"/>
      <c r="J15" s="11"/>
      <c r="K15" s="12"/>
    </row>
    <row r="16" spans="1:11" ht="15.75" thickBot="1" x14ac:dyDescent="0.3">
      <c r="A16" s="21" t="s">
        <v>33</v>
      </c>
      <c r="B16" s="58"/>
      <c r="C16" s="58"/>
      <c r="D16" s="58"/>
      <c r="E16" s="58"/>
      <c r="F16" s="58"/>
      <c r="G16" s="58"/>
      <c r="H16" s="58">
        <v>35</v>
      </c>
      <c r="I16" s="58">
        <v>568</v>
      </c>
      <c r="J16" s="13"/>
      <c r="K16" s="14"/>
    </row>
    <row r="17" spans="1:11" ht="15.75" thickBot="1" x14ac:dyDescent="0.3"/>
    <row r="18" spans="1:11" x14ac:dyDescent="0.25">
      <c r="A18" s="92" t="s">
        <v>22</v>
      </c>
      <c r="B18" s="93"/>
      <c r="C18" s="93"/>
      <c r="D18" s="93"/>
      <c r="E18" s="93"/>
      <c r="F18" s="93"/>
      <c r="G18" s="93"/>
      <c r="H18" s="93"/>
      <c r="I18" s="93"/>
      <c r="J18" s="93"/>
      <c r="K18" s="94"/>
    </row>
    <row r="19" spans="1:11" x14ac:dyDescent="0.25">
      <c r="A19" s="79" t="s">
        <v>23</v>
      </c>
      <c r="B19" s="80"/>
      <c r="C19" s="80"/>
      <c r="D19" s="80"/>
      <c r="E19" s="80"/>
      <c r="F19" s="80"/>
      <c r="G19" s="80"/>
      <c r="H19" s="80"/>
      <c r="I19" s="80"/>
      <c r="J19" s="80"/>
      <c r="K19" s="81"/>
    </row>
    <row r="20" spans="1:11" x14ac:dyDescent="0.25">
      <c r="A20" s="79" t="s">
        <v>24</v>
      </c>
      <c r="B20" s="80"/>
      <c r="C20" s="80"/>
      <c r="D20" s="80"/>
      <c r="E20" s="80"/>
      <c r="F20" s="80"/>
      <c r="G20" s="80"/>
      <c r="H20" s="80"/>
      <c r="I20" s="80"/>
      <c r="J20" s="80"/>
      <c r="K20" s="81"/>
    </row>
    <row r="21" spans="1:11" ht="15.75" thickBot="1" x14ac:dyDescent="0.3">
      <c r="A21" s="82" t="s">
        <v>25</v>
      </c>
      <c r="B21" s="83"/>
      <c r="C21" s="83"/>
      <c r="D21" s="83"/>
      <c r="E21" s="83"/>
      <c r="F21" s="83"/>
      <c r="G21" s="83"/>
      <c r="H21" s="83"/>
      <c r="I21" s="83"/>
      <c r="J21" s="83"/>
      <c r="K21" s="84"/>
    </row>
  </sheetData>
  <mergeCells count="16">
    <mergeCell ref="A19:K19"/>
    <mergeCell ref="A20:K20"/>
    <mergeCell ref="A21:K21"/>
    <mergeCell ref="A5:D5"/>
    <mergeCell ref="E5:K5"/>
    <mergeCell ref="A6:D6"/>
    <mergeCell ref="E6:K6"/>
    <mergeCell ref="B10:K10"/>
    <mergeCell ref="A18:K18"/>
    <mergeCell ref="A4:D4"/>
    <mergeCell ref="E4:K4"/>
    <mergeCell ref="A1:K1"/>
    <mergeCell ref="A2:D2"/>
    <mergeCell ref="E2:K2"/>
    <mergeCell ref="A3:D3"/>
    <mergeCell ref="E3:K3"/>
  </mergeCells>
  <conditionalFormatting sqref="B7:K7">
    <cfRule type="containsText" dxfId="11" priority="2" operator="containsText" text="10/12/xxxx">
      <formula>NOT(ISERROR(SEARCH("10/12/xxxx",B7)))</formula>
    </cfRule>
  </conditionalFormatting>
  <conditionalFormatting sqref="B9:K9">
    <cfRule type="containsText" dxfId="10" priority="1" operator="containsText" text="xx/xx/xxxx">
      <formula>NOT(ISERROR(SEARCH("xx/xx/xxxx",B9)))</formula>
    </cfRule>
  </conditionalFormatting>
  <dataValidations count="5">
    <dataValidation allowBlank="1" showInputMessage="1" showErrorMessage="1" promptTitle="Insert Area (ha)" prompt="Please insert the cumulative area achieved in hectares (ha) as required" sqref="J11:K16" xr:uid="{511E4E78-582B-4E5B-8201-EF5F017DCFCA}"/>
    <dataValidation allowBlank="1" showInputMessage="1" showErrorMessage="1" prompt="Please input the correct Rehabilitation Area number (RA#)" sqref="E2:K2" xr:uid="{FBEEF6CC-41E4-4E7A-8C24-45830386FA30}"/>
    <dataValidation allowBlank="1" showInputMessage="1" showErrorMessage="1" promptTitle="Insert Area (ha)" prompt="Please insert the cumulative area available in hectares (ha)" sqref="B8:K8" xr:uid="{248503E7-F1E5-46EC-9C02-3048D35E897F}"/>
    <dataValidation allowBlank="1" showInputMessage="1" showErrorMessage="1" promptTitle="Insert Date" prompt="Please insert the data the milestone is to be completed by" sqref="B9:K9" xr:uid="{F68DF8EC-DE10-44A2-95F0-226A82AC8D48}"/>
    <dataValidation allowBlank="1" showInputMessage="1" showErrorMessage="1" promptTitle="Insert Date" prompt="Please insert the date the area is available for rehabilitation" sqref="B7:K7" xr:uid="{17409F7A-454F-4492-B41E-F55CAA045E77}"/>
  </dataValidations>
  <pageMargins left="0.7" right="0.7" top="0.75" bottom="0.75" header="0.3" footer="0.3"/>
  <pageSetup paperSize="9" orientation="portrait" r:id="rId1"/>
  <tableParts count="2">
    <tablePart r:id="rId2"/>
    <tablePart r:id="rId3"/>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4DAA8B-C6A6-4340-8FFB-F176DD9D6937}">
  <dimension ref="A1:N22"/>
  <sheetViews>
    <sheetView tabSelected="1" workbookViewId="0">
      <selection sqref="A1:K1"/>
    </sheetView>
  </sheetViews>
  <sheetFormatPr defaultColWidth="12.140625" defaultRowHeight="15" x14ac:dyDescent="0.25"/>
  <cols>
    <col min="1" max="1" width="15.7109375" style="2" customWidth="1"/>
  </cols>
  <sheetData>
    <row r="1" spans="1:14" ht="23.25" customHeight="1" thickBot="1" x14ac:dyDescent="0.35">
      <c r="A1" s="95" t="s">
        <v>0</v>
      </c>
      <c r="B1" s="96"/>
      <c r="C1" s="96"/>
      <c r="D1" s="96"/>
      <c r="E1" s="96"/>
      <c r="F1" s="96"/>
      <c r="G1" s="96"/>
      <c r="H1" s="96"/>
      <c r="I1" s="96"/>
      <c r="J1" s="96"/>
      <c r="K1" s="97"/>
    </row>
    <row r="2" spans="1:14" ht="15.95" customHeight="1" thickBot="1" x14ac:dyDescent="0.3">
      <c r="A2" s="88" t="s">
        <v>1</v>
      </c>
      <c r="B2" s="88"/>
      <c r="C2" s="88"/>
      <c r="D2" s="88"/>
      <c r="E2" s="87" t="s">
        <v>34</v>
      </c>
      <c r="F2" s="87"/>
      <c r="G2" s="87"/>
      <c r="H2" s="87"/>
      <c r="I2" s="87"/>
      <c r="J2" s="87"/>
      <c r="K2" s="87"/>
    </row>
    <row r="3" spans="1:14" ht="15.95" customHeight="1" thickBot="1" x14ac:dyDescent="0.3">
      <c r="A3" s="88" t="s">
        <v>3</v>
      </c>
      <c r="B3" s="88"/>
      <c r="C3" s="88"/>
      <c r="D3" s="88"/>
      <c r="E3" s="100" t="s">
        <v>39</v>
      </c>
      <c r="F3" s="101"/>
      <c r="G3" s="101"/>
      <c r="H3" s="101"/>
      <c r="I3" s="101"/>
      <c r="J3" s="101"/>
      <c r="K3" s="102"/>
    </row>
    <row r="4" spans="1:14" ht="15.95" customHeight="1" thickBot="1" x14ac:dyDescent="0.3">
      <c r="A4" s="88" t="s">
        <v>5</v>
      </c>
      <c r="B4" s="88"/>
      <c r="C4" s="88"/>
      <c r="D4" s="88"/>
      <c r="E4" s="98">
        <v>1023</v>
      </c>
      <c r="F4" s="98"/>
      <c r="G4" s="98"/>
      <c r="H4" s="98"/>
      <c r="I4" s="98"/>
      <c r="J4" s="98"/>
      <c r="K4" s="98"/>
    </row>
    <row r="5" spans="1:14" ht="32.1" customHeight="1" thickBot="1" x14ac:dyDescent="0.3">
      <c r="A5" s="85" t="s">
        <v>6</v>
      </c>
      <c r="B5" s="85"/>
      <c r="C5" s="85"/>
      <c r="D5" s="85"/>
      <c r="E5" s="99" t="s">
        <v>40</v>
      </c>
      <c r="F5" s="87"/>
      <c r="G5" s="87"/>
      <c r="H5" s="87"/>
      <c r="I5" s="87"/>
      <c r="J5" s="87"/>
      <c r="K5" s="87"/>
    </row>
    <row r="6" spans="1:14" ht="15.95" customHeight="1" thickBot="1" x14ac:dyDescent="0.3">
      <c r="A6" s="88" t="s">
        <v>7</v>
      </c>
      <c r="B6" s="88"/>
      <c r="C6" s="88"/>
      <c r="D6" s="88"/>
      <c r="E6" s="87" t="s">
        <v>8</v>
      </c>
      <c r="F6" s="87"/>
      <c r="G6" s="87"/>
      <c r="H6" s="87"/>
      <c r="I6" s="87"/>
      <c r="J6" s="87"/>
      <c r="K6" s="87"/>
    </row>
    <row r="7" spans="1:14" ht="30.95" customHeight="1" thickBot="1" x14ac:dyDescent="0.3">
      <c r="A7" s="3" t="s">
        <v>9</v>
      </c>
      <c r="B7" s="18">
        <v>47827</v>
      </c>
      <c r="C7" s="18">
        <v>49653</v>
      </c>
      <c r="D7" s="18">
        <v>51480</v>
      </c>
      <c r="E7" s="18">
        <v>53306</v>
      </c>
      <c r="F7" s="18">
        <v>55132</v>
      </c>
      <c r="G7" s="18">
        <v>56958</v>
      </c>
      <c r="H7" s="18">
        <v>58785</v>
      </c>
      <c r="I7" s="18">
        <v>60611</v>
      </c>
      <c r="J7" s="18">
        <v>62437</v>
      </c>
      <c r="K7" s="7"/>
    </row>
    <row r="8" spans="1:14" ht="30.95" customHeight="1" thickBot="1" x14ac:dyDescent="0.3">
      <c r="A8" s="3" t="s">
        <v>10</v>
      </c>
      <c r="B8" s="59">
        <v>304</v>
      </c>
      <c r="C8" s="59">
        <v>790</v>
      </c>
      <c r="D8" s="59">
        <v>890</v>
      </c>
      <c r="E8" s="59">
        <v>1008</v>
      </c>
      <c r="F8" s="59">
        <v>1023</v>
      </c>
      <c r="G8" s="59">
        <v>1023</v>
      </c>
      <c r="H8" s="59">
        <v>1023</v>
      </c>
      <c r="I8" s="59">
        <v>1023</v>
      </c>
      <c r="J8" s="59">
        <v>1023</v>
      </c>
      <c r="K8" s="9"/>
    </row>
    <row r="9" spans="1:14" ht="30.95" customHeight="1" thickBot="1" x14ac:dyDescent="0.3">
      <c r="A9" s="4" t="s">
        <v>11</v>
      </c>
      <c r="B9" s="19">
        <v>49653</v>
      </c>
      <c r="C9" s="19">
        <v>51480</v>
      </c>
      <c r="D9" s="19">
        <v>53306</v>
      </c>
      <c r="E9" s="19">
        <v>55132</v>
      </c>
      <c r="F9" s="19">
        <v>56958</v>
      </c>
      <c r="G9" s="19">
        <v>58785</v>
      </c>
      <c r="H9" s="19">
        <v>60611</v>
      </c>
      <c r="I9" s="19">
        <v>62437</v>
      </c>
      <c r="J9" s="19">
        <v>64263</v>
      </c>
      <c r="K9" s="10"/>
    </row>
    <row r="10" spans="1:14" ht="30.75" thickBot="1" x14ac:dyDescent="0.3">
      <c r="A10" s="1" t="s">
        <v>12</v>
      </c>
      <c r="B10" s="89" t="s">
        <v>13</v>
      </c>
      <c r="C10" s="90"/>
      <c r="D10" s="90"/>
      <c r="E10" s="90"/>
      <c r="F10" s="90"/>
      <c r="G10" s="90"/>
      <c r="H10" s="90"/>
      <c r="I10" s="90"/>
      <c r="J10" s="90"/>
      <c r="K10" s="91"/>
      <c r="N10" s="2"/>
    </row>
    <row r="11" spans="1:14" ht="15.75" thickBot="1" x14ac:dyDescent="0.3">
      <c r="A11" s="20" t="s">
        <v>16</v>
      </c>
      <c r="B11" s="58">
        <v>304</v>
      </c>
      <c r="C11" s="58">
        <v>790</v>
      </c>
      <c r="D11" s="58">
        <v>890</v>
      </c>
      <c r="E11" s="58">
        <v>1008</v>
      </c>
      <c r="F11" s="58"/>
      <c r="G11" s="58"/>
      <c r="H11" s="58"/>
      <c r="I11" s="58"/>
      <c r="J11" s="58"/>
      <c r="K11" s="12"/>
    </row>
    <row r="12" spans="1:14" ht="15.75" thickBot="1" x14ac:dyDescent="0.3">
      <c r="A12" s="20" t="s">
        <v>17</v>
      </c>
      <c r="B12" s="58">
        <v>7</v>
      </c>
      <c r="C12" s="58">
        <v>304</v>
      </c>
      <c r="D12" s="58">
        <v>790</v>
      </c>
      <c r="E12" s="58">
        <v>890</v>
      </c>
      <c r="F12" s="58">
        <v>1015</v>
      </c>
      <c r="G12" s="58"/>
      <c r="H12" s="58"/>
      <c r="I12" s="58"/>
      <c r="J12" s="58"/>
      <c r="K12" s="12"/>
    </row>
    <row r="13" spans="1:14" ht="15.75" thickBot="1" x14ac:dyDescent="0.3">
      <c r="A13" s="21" t="s">
        <v>18</v>
      </c>
      <c r="B13" s="58">
        <v>7</v>
      </c>
      <c r="C13" s="58">
        <v>304</v>
      </c>
      <c r="D13" s="58">
        <v>790</v>
      </c>
      <c r="E13" s="58">
        <v>890</v>
      </c>
      <c r="F13" s="58">
        <v>1015</v>
      </c>
      <c r="G13" s="58"/>
      <c r="H13" s="58"/>
      <c r="I13" s="58"/>
      <c r="J13" s="58"/>
      <c r="K13" s="12"/>
    </row>
    <row r="14" spans="1:14" ht="15.75" thickBot="1" x14ac:dyDescent="0.3">
      <c r="A14" s="21" t="s">
        <v>19</v>
      </c>
      <c r="B14" s="58">
        <v>8</v>
      </c>
      <c r="C14" s="58">
        <v>15</v>
      </c>
      <c r="D14" s="58">
        <v>304</v>
      </c>
      <c r="E14" s="58">
        <v>790</v>
      </c>
      <c r="F14" s="58">
        <v>890</v>
      </c>
      <c r="G14" s="58">
        <v>1023</v>
      </c>
      <c r="H14" s="58"/>
      <c r="I14" s="58"/>
      <c r="J14" s="58"/>
      <c r="K14" s="12"/>
    </row>
    <row r="15" spans="1:14" ht="15.75" thickBot="1" x14ac:dyDescent="0.3">
      <c r="A15" s="21" t="s">
        <v>20</v>
      </c>
      <c r="B15" s="58"/>
      <c r="C15" s="58">
        <v>8</v>
      </c>
      <c r="D15" s="58">
        <v>15</v>
      </c>
      <c r="E15" s="58">
        <v>304</v>
      </c>
      <c r="F15" s="58">
        <v>790</v>
      </c>
      <c r="G15" s="58">
        <v>890</v>
      </c>
      <c r="H15" s="58">
        <v>1023</v>
      </c>
      <c r="I15" s="58">
        <v>1023</v>
      </c>
      <c r="J15" s="58"/>
      <c r="K15" s="12"/>
    </row>
    <row r="16" spans="1:14" ht="15.75" thickBot="1" x14ac:dyDescent="0.3">
      <c r="A16" s="21" t="s">
        <v>21</v>
      </c>
      <c r="B16" s="58"/>
      <c r="C16" s="58"/>
      <c r="D16" s="58"/>
      <c r="E16" s="58"/>
      <c r="F16" s="58">
        <v>15</v>
      </c>
      <c r="G16" s="58">
        <v>304</v>
      </c>
      <c r="H16" s="58">
        <v>790</v>
      </c>
      <c r="I16" s="58">
        <v>890</v>
      </c>
      <c r="J16" s="58">
        <v>1023</v>
      </c>
      <c r="K16" s="12"/>
    </row>
    <row r="17" spans="1:11" x14ac:dyDescent="0.25">
      <c r="A17"/>
    </row>
    <row r="18" spans="1:11" ht="15.75" thickBot="1" x14ac:dyDescent="0.3"/>
    <row r="19" spans="1:11" x14ac:dyDescent="0.25">
      <c r="A19" s="92" t="s">
        <v>22</v>
      </c>
      <c r="B19" s="93"/>
      <c r="C19" s="93"/>
      <c r="D19" s="93"/>
      <c r="E19" s="93"/>
      <c r="F19" s="93"/>
      <c r="G19" s="93"/>
      <c r="H19" s="93"/>
      <c r="I19" s="93"/>
      <c r="J19" s="93"/>
      <c r="K19" s="94"/>
    </row>
    <row r="20" spans="1:11" x14ac:dyDescent="0.25">
      <c r="A20" s="79" t="s">
        <v>23</v>
      </c>
      <c r="B20" s="80"/>
      <c r="C20" s="80"/>
      <c r="D20" s="80"/>
      <c r="E20" s="80"/>
      <c r="F20" s="80"/>
      <c r="G20" s="80"/>
      <c r="H20" s="80"/>
      <c r="I20" s="80"/>
      <c r="J20" s="80"/>
      <c r="K20" s="81"/>
    </row>
    <row r="21" spans="1:11" x14ac:dyDescent="0.25">
      <c r="A21" s="79" t="s">
        <v>24</v>
      </c>
      <c r="B21" s="80"/>
      <c r="C21" s="80"/>
      <c r="D21" s="80"/>
      <c r="E21" s="80"/>
      <c r="F21" s="80"/>
      <c r="G21" s="80"/>
      <c r="H21" s="80"/>
      <c r="I21" s="80"/>
      <c r="J21" s="80"/>
      <c r="K21" s="81"/>
    </row>
    <row r="22" spans="1:11" ht="15.75" thickBot="1" x14ac:dyDescent="0.3">
      <c r="A22" s="82" t="s">
        <v>25</v>
      </c>
      <c r="B22" s="83"/>
      <c r="C22" s="83"/>
      <c r="D22" s="83"/>
      <c r="E22" s="83"/>
      <c r="F22" s="83"/>
      <c r="G22" s="83"/>
      <c r="H22" s="83"/>
      <c r="I22" s="83"/>
      <c r="J22" s="83"/>
      <c r="K22" s="84"/>
    </row>
  </sheetData>
  <mergeCells count="16">
    <mergeCell ref="A20:K20"/>
    <mergeCell ref="A21:K21"/>
    <mergeCell ref="A22:K22"/>
    <mergeCell ref="A5:D5"/>
    <mergeCell ref="E5:K5"/>
    <mergeCell ref="A6:D6"/>
    <mergeCell ref="E6:K6"/>
    <mergeCell ref="B10:K10"/>
    <mergeCell ref="A19:K19"/>
    <mergeCell ref="A4:D4"/>
    <mergeCell ref="E4:K4"/>
    <mergeCell ref="A1:K1"/>
    <mergeCell ref="A2:D2"/>
    <mergeCell ref="E2:K2"/>
    <mergeCell ref="A3:D3"/>
    <mergeCell ref="E3:K3"/>
  </mergeCells>
  <conditionalFormatting sqref="B7:K7">
    <cfRule type="containsText" dxfId="9" priority="2" operator="containsText" text="10/12/xxxx">
      <formula>NOT(ISERROR(SEARCH("10/12/xxxx",B7)))</formula>
    </cfRule>
  </conditionalFormatting>
  <conditionalFormatting sqref="B9:K9">
    <cfRule type="containsText" dxfId="8" priority="1" operator="containsText" text="xx/xx/xxxx">
      <formula>NOT(ISERROR(SEARCH("xx/xx/xxxx",B9)))</formula>
    </cfRule>
  </conditionalFormatting>
  <dataValidations count="5">
    <dataValidation allowBlank="1" showInputMessage="1" showErrorMessage="1" promptTitle="Insert Area (ha)" prompt="Please insert the cumulative area achieved in hectares (ha) as required" sqref="K11:K16" xr:uid="{F693CCBD-F624-48CE-BBFF-8E8B65B5454E}"/>
    <dataValidation allowBlank="1" showInputMessage="1" showErrorMessage="1" promptTitle="Insert Date" prompt="Please insert the date the area is available for rehabilitation" sqref="B7:K7" xr:uid="{81DA9478-47ED-4CB0-BD6F-4B864F3E2742}"/>
    <dataValidation allowBlank="1" showInputMessage="1" showErrorMessage="1" promptTitle="Insert Date" prompt="Please insert the data the milestone is to be completed by" sqref="B9:K9" xr:uid="{B7ABC5D9-1CE0-4BFA-8D7F-1A4257BF68B3}"/>
    <dataValidation allowBlank="1" showInputMessage="1" showErrorMessage="1" promptTitle="Insert Area (ha)" prompt="Please insert the cumulative area available in hectares (ha)" sqref="B8:K8" xr:uid="{AF8D4FAC-7A7A-4957-986B-3CA2D3483C66}"/>
    <dataValidation allowBlank="1" showInputMessage="1" showErrorMessage="1" prompt="Please input the correct Rehabilitation Area number (RA#)" sqref="E2:K2" xr:uid="{FD2B1325-E0BF-47F6-9EE9-BF8F8207061C}"/>
  </dataValidations>
  <pageMargins left="0.7" right="0.7" top="0.75" bottom="0.75" header="0.3" footer="0.3"/>
  <pageSetup paperSize="9" orientation="portrait" r:id="rId1"/>
  <tableParts count="2">
    <tablePart r:id="rId2"/>
    <tablePart r:id="rId3"/>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AD3EAA-0CA2-4BCA-9A0B-616EE81AA851}">
  <dimension ref="A1:K19"/>
  <sheetViews>
    <sheetView workbookViewId="0">
      <selection activeCell="E3" sqref="E3:K3"/>
    </sheetView>
  </sheetViews>
  <sheetFormatPr defaultColWidth="12.140625" defaultRowHeight="15" x14ac:dyDescent="0.25"/>
  <cols>
    <col min="1" max="1" width="15.7109375" style="2" customWidth="1"/>
  </cols>
  <sheetData>
    <row r="1" spans="1:11" ht="23.25" customHeight="1" thickBot="1" x14ac:dyDescent="0.35">
      <c r="A1" s="95" t="s">
        <v>0</v>
      </c>
      <c r="B1" s="96"/>
      <c r="C1" s="96"/>
      <c r="D1" s="96"/>
      <c r="E1" s="96"/>
      <c r="F1" s="96"/>
      <c r="G1" s="96"/>
      <c r="H1" s="96"/>
      <c r="I1" s="96"/>
      <c r="J1" s="96"/>
      <c r="K1" s="97"/>
    </row>
    <row r="2" spans="1:11" ht="15.95" customHeight="1" thickBot="1" x14ac:dyDescent="0.3">
      <c r="A2" s="88" t="s">
        <v>1</v>
      </c>
      <c r="B2" s="88"/>
      <c r="C2" s="88"/>
      <c r="D2" s="88"/>
      <c r="E2" s="87" t="s">
        <v>38</v>
      </c>
      <c r="F2" s="87"/>
      <c r="G2" s="87"/>
      <c r="H2" s="87"/>
      <c r="I2" s="87"/>
      <c r="J2" s="87"/>
      <c r="K2" s="87"/>
    </row>
    <row r="3" spans="1:11" ht="15.95" customHeight="1" thickBot="1" x14ac:dyDescent="0.3">
      <c r="A3" s="88" t="s">
        <v>3</v>
      </c>
      <c r="B3" s="88"/>
      <c r="C3" s="88"/>
      <c r="D3" s="88"/>
      <c r="E3" s="87" t="s">
        <v>221</v>
      </c>
      <c r="F3" s="87"/>
      <c r="G3" s="87"/>
      <c r="H3" s="87"/>
      <c r="I3" s="87"/>
      <c r="J3" s="87"/>
      <c r="K3" s="87"/>
    </row>
    <row r="4" spans="1:11" ht="15.95" customHeight="1" thickBot="1" x14ac:dyDescent="0.3">
      <c r="A4" s="88" t="s">
        <v>5</v>
      </c>
      <c r="B4" s="88"/>
      <c r="C4" s="88"/>
      <c r="D4" s="88"/>
      <c r="E4" s="87">
        <v>44.7</v>
      </c>
      <c r="F4" s="87"/>
      <c r="G4" s="87"/>
      <c r="H4" s="87"/>
      <c r="I4" s="87"/>
      <c r="J4" s="87"/>
      <c r="K4" s="87"/>
    </row>
    <row r="5" spans="1:11" ht="32.1" customHeight="1" thickBot="1" x14ac:dyDescent="0.3">
      <c r="A5" s="85" t="s">
        <v>6</v>
      </c>
      <c r="B5" s="85"/>
      <c r="C5" s="85"/>
      <c r="D5" s="85"/>
      <c r="E5" s="99" t="s">
        <v>42</v>
      </c>
      <c r="F5" s="87"/>
      <c r="G5" s="87"/>
      <c r="H5" s="87"/>
      <c r="I5" s="87"/>
      <c r="J5" s="87"/>
      <c r="K5" s="87"/>
    </row>
    <row r="6" spans="1:11" ht="15.95" customHeight="1" thickBot="1" x14ac:dyDescent="0.3">
      <c r="A6" s="88" t="s">
        <v>7</v>
      </c>
      <c r="B6" s="88"/>
      <c r="C6" s="88"/>
      <c r="D6" s="88"/>
      <c r="E6" s="87" t="s">
        <v>43</v>
      </c>
      <c r="F6" s="87"/>
      <c r="G6" s="87"/>
      <c r="H6" s="87"/>
      <c r="I6" s="87"/>
      <c r="J6" s="87"/>
      <c r="K6" s="87"/>
    </row>
    <row r="7" spans="1:11" ht="30.95" customHeight="1" thickBot="1" x14ac:dyDescent="0.3">
      <c r="A7" s="3" t="s">
        <v>9</v>
      </c>
      <c r="B7" s="18">
        <v>47827</v>
      </c>
      <c r="C7" s="18">
        <f>B9</f>
        <v>49653</v>
      </c>
      <c r="D7" s="18">
        <f>C9</f>
        <v>51480</v>
      </c>
      <c r="E7" s="7"/>
      <c r="F7" s="7"/>
      <c r="G7" s="7"/>
      <c r="H7" s="7"/>
      <c r="I7" s="7"/>
      <c r="J7" s="7"/>
      <c r="K7" s="7"/>
    </row>
    <row r="8" spans="1:11" ht="30.95" customHeight="1" thickBot="1" x14ac:dyDescent="0.3">
      <c r="A8" s="3" t="s">
        <v>10</v>
      </c>
      <c r="B8" s="8">
        <v>44.7</v>
      </c>
      <c r="C8" s="8">
        <v>44.7</v>
      </c>
      <c r="D8" s="8">
        <v>44.7</v>
      </c>
      <c r="E8" s="8"/>
      <c r="F8" s="8"/>
      <c r="G8" s="8"/>
      <c r="H8" s="8"/>
      <c r="I8" s="8"/>
      <c r="J8" s="8"/>
      <c r="K8" s="9"/>
    </row>
    <row r="9" spans="1:11" ht="30.95" customHeight="1" thickBot="1" x14ac:dyDescent="0.3">
      <c r="A9" s="4" t="s">
        <v>11</v>
      </c>
      <c r="B9" s="19">
        <v>49653</v>
      </c>
      <c r="C9" s="19">
        <v>51480</v>
      </c>
      <c r="D9" s="19">
        <v>53306</v>
      </c>
      <c r="E9" s="10"/>
      <c r="F9" s="10"/>
      <c r="G9" s="10"/>
      <c r="H9" s="10"/>
      <c r="I9" s="10"/>
      <c r="J9" s="10"/>
      <c r="K9" s="10"/>
    </row>
    <row r="10" spans="1:11" ht="30.75" thickBot="1" x14ac:dyDescent="0.3">
      <c r="A10" s="1" t="s">
        <v>12</v>
      </c>
      <c r="B10" s="89" t="s">
        <v>13</v>
      </c>
      <c r="C10" s="90"/>
      <c r="D10" s="90"/>
      <c r="E10" s="90"/>
      <c r="F10" s="90"/>
      <c r="G10" s="90"/>
      <c r="H10" s="90"/>
      <c r="I10" s="90"/>
      <c r="J10" s="90"/>
      <c r="K10" s="91"/>
    </row>
    <row r="11" spans="1:11" ht="15.75" thickBot="1" x14ac:dyDescent="0.3">
      <c r="A11" s="21" t="s">
        <v>19</v>
      </c>
      <c r="B11" s="11">
        <v>44.7</v>
      </c>
      <c r="C11" s="11">
        <v>44.7</v>
      </c>
      <c r="D11" s="11"/>
      <c r="E11" s="11"/>
      <c r="F11" s="11"/>
      <c r="G11" s="11"/>
      <c r="H11" s="11"/>
      <c r="I11" s="11"/>
      <c r="J11" s="11"/>
      <c r="K11" s="12"/>
    </row>
    <row r="12" spans="1:11" ht="15.75" thickBot="1" x14ac:dyDescent="0.3">
      <c r="A12" s="21" t="s">
        <v>20</v>
      </c>
      <c r="B12" s="11"/>
      <c r="C12" s="11">
        <v>44.7</v>
      </c>
      <c r="D12" s="11"/>
      <c r="E12" s="11"/>
      <c r="F12" s="11"/>
      <c r="G12" s="11"/>
      <c r="H12" s="11"/>
      <c r="I12" s="11"/>
      <c r="J12" s="11"/>
      <c r="K12" s="12"/>
    </row>
    <row r="13" spans="1:11" ht="15.75" thickBot="1" x14ac:dyDescent="0.3">
      <c r="A13" s="21" t="s">
        <v>184</v>
      </c>
      <c r="B13" s="13"/>
      <c r="C13" s="13"/>
      <c r="D13" s="13">
        <v>44.7</v>
      </c>
      <c r="E13" s="13"/>
      <c r="F13" s="13"/>
      <c r="G13" s="13"/>
      <c r="H13" s="13"/>
      <c r="I13" s="13"/>
      <c r="J13" s="13"/>
      <c r="K13" s="14"/>
    </row>
    <row r="14" spans="1:11" x14ac:dyDescent="0.25">
      <c r="A14"/>
    </row>
    <row r="15" spans="1:11" ht="15.75" thickBot="1" x14ac:dyDescent="0.3"/>
    <row r="16" spans="1:11" x14ac:dyDescent="0.25">
      <c r="A16" s="92" t="s">
        <v>22</v>
      </c>
      <c r="B16" s="93"/>
      <c r="C16" s="93"/>
      <c r="D16" s="93"/>
      <c r="E16" s="93"/>
      <c r="F16" s="93"/>
      <c r="G16" s="93"/>
      <c r="H16" s="93"/>
      <c r="I16" s="93"/>
      <c r="J16" s="93"/>
      <c r="K16" s="94"/>
    </row>
    <row r="17" spans="1:11" x14ac:dyDescent="0.25">
      <c r="A17" s="79" t="s">
        <v>23</v>
      </c>
      <c r="B17" s="80"/>
      <c r="C17" s="80"/>
      <c r="D17" s="80"/>
      <c r="E17" s="80"/>
      <c r="F17" s="80"/>
      <c r="G17" s="80"/>
      <c r="H17" s="80"/>
      <c r="I17" s="80"/>
      <c r="J17" s="80"/>
      <c r="K17" s="81"/>
    </row>
    <row r="18" spans="1:11" x14ac:dyDescent="0.25">
      <c r="A18" s="79" t="s">
        <v>24</v>
      </c>
      <c r="B18" s="80"/>
      <c r="C18" s="80"/>
      <c r="D18" s="80"/>
      <c r="E18" s="80"/>
      <c r="F18" s="80"/>
      <c r="G18" s="80"/>
      <c r="H18" s="80"/>
      <c r="I18" s="80"/>
      <c r="J18" s="80"/>
      <c r="K18" s="81"/>
    </row>
    <row r="19" spans="1:11" ht="15.75" thickBot="1" x14ac:dyDescent="0.3">
      <c r="A19" s="82" t="s">
        <v>25</v>
      </c>
      <c r="B19" s="83"/>
      <c r="C19" s="83"/>
      <c r="D19" s="83"/>
      <c r="E19" s="83"/>
      <c r="F19" s="83"/>
      <c r="G19" s="83"/>
      <c r="H19" s="83"/>
      <c r="I19" s="83"/>
      <c r="J19" s="83"/>
      <c r="K19" s="84"/>
    </row>
  </sheetData>
  <mergeCells count="16">
    <mergeCell ref="A4:D4"/>
    <mergeCell ref="E4:K4"/>
    <mergeCell ref="A1:K1"/>
    <mergeCell ref="A2:D2"/>
    <mergeCell ref="E2:K2"/>
    <mergeCell ref="A3:D3"/>
    <mergeCell ref="E3:K3"/>
    <mergeCell ref="A17:K17"/>
    <mergeCell ref="A18:K18"/>
    <mergeCell ref="A19:K19"/>
    <mergeCell ref="A5:D5"/>
    <mergeCell ref="E5:K5"/>
    <mergeCell ref="A6:D6"/>
    <mergeCell ref="E6:K6"/>
    <mergeCell ref="B10:K10"/>
    <mergeCell ref="A16:K16"/>
  </mergeCells>
  <conditionalFormatting sqref="B7:K7">
    <cfRule type="containsText" dxfId="7" priority="2" operator="containsText" text="10/12/xxxx">
      <formula>NOT(ISERROR(SEARCH("10/12/xxxx",B7)))</formula>
    </cfRule>
  </conditionalFormatting>
  <conditionalFormatting sqref="B9:K9">
    <cfRule type="containsText" dxfId="6" priority="1" operator="containsText" text="xx/xx/xxxx">
      <formula>NOT(ISERROR(SEARCH("xx/xx/xxxx",B9)))</formula>
    </cfRule>
  </conditionalFormatting>
  <dataValidations count="5">
    <dataValidation allowBlank="1" showInputMessage="1" showErrorMessage="1" promptTitle="Insert Area (ha)" prompt="Please insert the cumulative area achieved in hectares (ha) as required" sqref="B11:K13" xr:uid="{6E3C4EFD-CB66-4B35-B300-E2415E13DCB2}"/>
    <dataValidation allowBlank="1" showInputMessage="1" showErrorMessage="1" prompt="Please input the correct Rehabilitation Area number (RA#)" sqref="E2:K2" xr:uid="{07AB0106-BCDA-43CD-BD95-7661FA8BDCB4}"/>
    <dataValidation allowBlank="1" showInputMessage="1" showErrorMessage="1" promptTitle="Insert Area (ha)" prompt="Please insert the cumulative area available in hectares (ha)" sqref="B8:K8" xr:uid="{EA1E1446-C845-47C4-BF1A-D6E07155A620}"/>
    <dataValidation allowBlank="1" showInputMessage="1" showErrorMessage="1" promptTitle="Insert Date" prompt="Please insert the data the milestone is to be completed by" sqref="B9:K9" xr:uid="{E256B2C8-936C-4D6E-A66F-FBD6EC925D29}"/>
    <dataValidation allowBlank="1" showInputMessage="1" showErrorMessage="1" promptTitle="Insert Date" prompt="Please insert the date the area is available for rehabilitation" sqref="B7:K7" xr:uid="{D3F5711D-46CD-42DF-8F5A-33D9844431C3}"/>
  </dataValidations>
  <pageMargins left="0.7" right="0.7" top="0.75" bottom="0.75" header="0.3" footer="0.3"/>
  <pageSetup paperSize="9" orientation="portrait" r:id="rId1"/>
  <tableParts count="2">
    <tablePart r:id="rId2"/>
    <tablePart r:id="rId3"/>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0A3660-88AD-4D49-A712-DDCF98C82AF2}">
  <dimension ref="A1:Q29"/>
  <sheetViews>
    <sheetView workbookViewId="0">
      <selection activeCell="Q27" sqref="Q27:Q28"/>
    </sheetView>
  </sheetViews>
  <sheetFormatPr defaultColWidth="12.140625" defaultRowHeight="15" x14ac:dyDescent="0.25"/>
  <cols>
    <col min="1" max="1" width="15.7109375" style="2" customWidth="1"/>
    <col min="14" max="14" width="53" customWidth="1"/>
    <col min="16" max="16" width="58.7109375" customWidth="1"/>
    <col min="17" max="17" width="45.85546875" customWidth="1"/>
  </cols>
  <sheetData>
    <row r="1" spans="1:15" ht="23.25" customHeight="1" thickBot="1" x14ac:dyDescent="0.35">
      <c r="A1" s="95" t="s">
        <v>0</v>
      </c>
      <c r="B1" s="96"/>
      <c r="C1" s="96"/>
      <c r="D1" s="96"/>
      <c r="E1" s="96"/>
      <c r="F1" s="96"/>
      <c r="G1" s="96"/>
      <c r="H1" s="96"/>
      <c r="I1" s="96"/>
      <c r="J1" s="96"/>
      <c r="K1" s="97"/>
    </row>
    <row r="2" spans="1:15" ht="15.95" customHeight="1" thickBot="1" x14ac:dyDescent="0.3">
      <c r="A2" s="88" t="s">
        <v>1</v>
      </c>
      <c r="B2" s="88"/>
      <c r="C2" s="88"/>
      <c r="D2" s="88"/>
      <c r="E2" s="87" t="s">
        <v>41</v>
      </c>
      <c r="F2" s="87"/>
      <c r="G2" s="87"/>
      <c r="H2" s="87"/>
      <c r="I2" s="87"/>
      <c r="J2" s="87"/>
      <c r="K2" s="87"/>
    </row>
    <row r="3" spans="1:15" ht="15.95" customHeight="1" thickBot="1" x14ac:dyDescent="0.3">
      <c r="A3" s="88" t="s">
        <v>3</v>
      </c>
      <c r="B3" s="88"/>
      <c r="C3" s="88"/>
      <c r="D3" s="88"/>
      <c r="E3" s="87" t="s">
        <v>45</v>
      </c>
      <c r="F3" s="87"/>
      <c r="G3" s="87"/>
      <c r="H3" s="87"/>
      <c r="I3" s="87"/>
      <c r="J3" s="87"/>
      <c r="K3" s="87"/>
    </row>
    <row r="4" spans="1:15" ht="15.95" customHeight="1" thickBot="1" x14ac:dyDescent="0.3">
      <c r="A4" s="88" t="s">
        <v>5</v>
      </c>
      <c r="B4" s="88"/>
      <c r="C4" s="88"/>
      <c r="D4" s="88"/>
      <c r="E4" s="87">
        <v>51.5</v>
      </c>
      <c r="F4" s="87"/>
      <c r="G4" s="87"/>
      <c r="H4" s="87"/>
      <c r="I4" s="87"/>
      <c r="J4" s="87"/>
      <c r="K4" s="87"/>
    </row>
    <row r="5" spans="1:15" ht="32.1" customHeight="1" thickBot="1" x14ac:dyDescent="0.3">
      <c r="A5" s="85" t="s">
        <v>6</v>
      </c>
      <c r="B5" s="85"/>
      <c r="C5" s="85"/>
      <c r="D5" s="85"/>
      <c r="E5" s="99" t="s">
        <v>216</v>
      </c>
      <c r="F5" s="87"/>
      <c r="G5" s="87"/>
      <c r="H5" s="87"/>
      <c r="I5" s="87"/>
      <c r="J5" s="87"/>
      <c r="K5" s="87"/>
      <c r="O5" s="62"/>
    </row>
    <row r="6" spans="1:15" ht="15.95" customHeight="1" thickBot="1" x14ac:dyDescent="0.3">
      <c r="A6" s="88" t="s">
        <v>7</v>
      </c>
      <c r="B6" s="88"/>
      <c r="C6" s="88"/>
      <c r="D6" s="88"/>
      <c r="E6" s="87" t="s">
        <v>37</v>
      </c>
      <c r="F6" s="87"/>
      <c r="G6" s="87"/>
      <c r="H6" s="87"/>
      <c r="I6" s="87"/>
      <c r="J6" s="87"/>
      <c r="K6" s="87"/>
      <c r="O6" s="62"/>
    </row>
    <row r="7" spans="1:15" ht="30.95" customHeight="1" thickBot="1" x14ac:dyDescent="0.3">
      <c r="A7" s="3" t="s">
        <v>9</v>
      </c>
      <c r="B7" s="18">
        <v>49653</v>
      </c>
      <c r="C7" s="18">
        <f>B9</f>
        <v>51480</v>
      </c>
      <c r="D7" s="18">
        <f>C9</f>
        <v>53306</v>
      </c>
      <c r="E7" s="18">
        <f>D9</f>
        <v>55132</v>
      </c>
      <c r="F7" s="18">
        <f>E9</f>
        <v>56958</v>
      </c>
      <c r="G7" s="18">
        <v>58785</v>
      </c>
      <c r="H7" s="18">
        <v>60611</v>
      </c>
      <c r="I7" s="18"/>
      <c r="J7" s="18"/>
      <c r="K7" s="18"/>
      <c r="L7" s="18"/>
      <c r="O7" s="62"/>
    </row>
    <row r="8" spans="1:15" ht="30.95" customHeight="1" thickBot="1" x14ac:dyDescent="0.3">
      <c r="A8" s="3" t="s">
        <v>10</v>
      </c>
      <c r="B8" s="59">
        <v>7.5</v>
      </c>
      <c r="C8" s="59">
        <v>9.8000000000000007</v>
      </c>
      <c r="D8" s="59">
        <v>34.200000000000003</v>
      </c>
      <c r="E8" s="59">
        <v>51.5</v>
      </c>
      <c r="F8" s="59">
        <v>51.5</v>
      </c>
      <c r="G8" s="59">
        <v>51.5</v>
      </c>
      <c r="H8" s="59">
        <v>51.5</v>
      </c>
      <c r="I8" s="8"/>
      <c r="J8" s="8"/>
      <c r="K8" s="8"/>
      <c r="L8" s="8"/>
      <c r="O8" s="62"/>
    </row>
    <row r="9" spans="1:15" ht="30.95" customHeight="1" thickBot="1" x14ac:dyDescent="0.3">
      <c r="A9" s="4" t="s">
        <v>11</v>
      </c>
      <c r="B9" s="19">
        <v>51480</v>
      </c>
      <c r="C9" s="19">
        <v>53306</v>
      </c>
      <c r="D9" s="19">
        <v>55132</v>
      </c>
      <c r="E9" s="19">
        <v>56958</v>
      </c>
      <c r="F9" s="19">
        <v>58785</v>
      </c>
      <c r="G9" s="19">
        <v>60611</v>
      </c>
      <c r="H9" s="19">
        <v>62437</v>
      </c>
      <c r="I9" s="19"/>
      <c r="J9" s="19"/>
      <c r="K9" s="19"/>
      <c r="L9" s="19"/>
      <c r="O9" s="62"/>
    </row>
    <row r="10" spans="1:15" ht="30.75" thickBot="1" x14ac:dyDescent="0.3">
      <c r="A10" s="1" t="s">
        <v>12</v>
      </c>
      <c r="B10" s="89" t="s">
        <v>13</v>
      </c>
      <c r="C10" s="90"/>
      <c r="D10" s="90"/>
      <c r="E10" s="90"/>
      <c r="F10" s="90"/>
      <c r="G10" s="90"/>
      <c r="H10" s="90"/>
      <c r="I10" s="90"/>
      <c r="J10" s="90"/>
      <c r="K10" s="90"/>
      <c r="O10" s="61"/>
    </row>
    <row r="11" spans="1:15" x14ac:dyDescent="0.25">
      <c r="A11" s="20" t="s">
        <v>14</v>
      </c>
      <c r="B11" s="58">
        <v>7.5</v>
      </c>
      <c r="C11" s="58"/>
      <c r="D11" s="58"/>
      <c r="E11" s="58"/>
      <c r="F11" s="58"/>
      <c r="G11" s="58"/>
      <c r="H11" s="58"/>
      <c r="I11" s="17"/>
      <c r="J11" s="17"/>
      <c r="K11" s="17"/>
      <c r="O11" s="62"/>
    </row>
    <row r="12" spans="1:15" x14ac:dyDescent="0.25">
      <c r="A12" s="20" t="s">
        <v>15</v>
      </c>
      <c r="B12" s="58"/>
      <c r="C12" s="58">
        <v>7.5</v>
      </c>
      <c r="D12" s="58"/>
      <c r="E12" s="58"/>
      <c r="F12" s="58"/>
      <c r="G12" s="58"/>
      <c r="H12" s="58"/>
      <c r="I12" s="17"/>
      <c r="J12" s="17"/>
      <c r="K12" s="17"/>
      <c r="O12" s="62"/>
    </row>
    <row r="13" spans="1:15" x14ac:dyDescent="0.25">
      <c r="A13" s="20" t="s">
        <v>16</v>
      </c>
      <c r="B13" s="58"/>
      <c r="C13" s="58">
        <v>7.5</v>
      </c>
      <c r="D13" s="58"/>
      <c r="E13" s="58"/>
      <c r="F13" s="58"/>
      <c r="G13" s="58"/>
      <c r="H13" s="58"/>
      <c r="I13" s="17"/>
      <c r="J13" s="17"/>
      <c r="K13" s="17"/>
      <c r="O13" s="62"/>
    </row>
    <row r="14" spans="1:15" x14ac:dyDescent="0.25">
      <c r="A14" s="20" t="s">
        <v>17</v>
      </c>
      <c r="B14" s="58"/>
      <c r="C14" s="58">
        <v>9.8000000000000007</v>
      </c>
      <c r="D14" s="58">
        <v>17.3</v>
      </c>
      <c r="E14" s="58"/>
      <c r="F14" s="58"/>
      <c r="G14" s="58"/>
      <c r="H14" s="58"/>
      <c r="I14" s="17"/>
      <c r="J14" s="17"/>
      <c r="K14" s="17"/>
      <c r="O14" s="62"/>
    </row>
    <row r="15" spans="1:15" ht="15.75" thickBot="1" x14ac:dyDescent="0.3">
      <c r="A15" s="21" t="s">
        <v>18</v>
      </c>
      <c r="B15" s="58"/>
      <c r="C15" s="58">
        <v>9.8000000000000007</v>
      </c>
      <c r="D15" s="58">
        <v>17.3</v>
      </c>
      <c r="E15" s="58"/>
      <c r="F15" s="58"/>
      <c r="G15" s="58"/>
      <c r="H15" s="58"/>
      <c r="I15" s="17"/>
      <c r="J15" s="17"/>
      <c r="K15" s="17"/>
      <c r="O15" s="62"/>
    </row>
    <row r="16" spans="1:15" ht="15.75" thickBot="1" x14ac:dyDescent="0.3">
      <c r="A16" s="21" t="s">
        <v>19</v>
      </c>
      <c r="B16" s="58"/>
      <c r="C16" s="58"/>
      <c r="D16" s="58">
        <v>34.200000000000003</v>
      </c>
      <c r="E16" s="58">
        <v>51.5</v>
      </c>
      <c r="F16" s="58"/>
      <c r="G16" s="58"/>
      <c r="H16" s="58"/>
      <c r="I16" s="17"/>
      <c r="J16" s="17"/>
      <c r="K16" s="17"/>
      <c r="O16" s="62"/>
    </row>
    <row r="17" spans="1:17" ht="15.75" thickBot="1" x14ac:dyDescent="0.3">
      <c r="A17" s="21" t="s">
        <v>20</v>
      </c>
      <c r="B17" s="58"/>
      <c r="C17" s="58"/>
      <c r="D17" s="58"/>
      <c r="E17" s="58">
        <v>34.200000000000003</v>
      </c>
      <c r="F17" s="58">
        <v>51.5</v>
      </c>
      <c r="G17" s="58">
        <v>51.5</v>
      </c>
      <c r="H17" s="58"/>
      <c r="I17" s="17"/>
      <c r="J17" s="17"/>
      <c r="K17" s="17"/>
      <c r="O17" s="62"/>
    </row>
    <row r="18" spans="1:17" ht="15.75" thickBot="1" x14ac:dyDescent="0.3">
      <c r="A18" s="21" t="s">
        <v>33</v>
      </c>
      <c r="B18" s="58"/>
      <c r="C18" s="58"/>
      <c r="D18" s="58"/>
      <c r="E18" s="58"/>
      <c r="F18" s="58"/>
      <c r="G18" s="58">
        <v>34.200000000000003</v>
      </c>
      <c r="H18" s="58">
        <v>51.5</v>
      </c>
      <c r="I18" s="17"/>
      <c r="J18" s="17"/>
      <c r="K18" s="17"/>
      <c r="O18" s="62"/>
    </row>
    <row r="19" spans="1:17" x14ac:dyDescent="0.25">
      <c r="A19"/>
      <c r="O19" s="62"/>
    </row>
    <row r="20" spans="1:17" ht="15.75" thickBot="1" x14ac:dyDescent="0.3">
      <c r="O20" s="62"/>
    </row>
    <row r="21" spans="1:17" x14ac:dyDescent="0.25">
      <c r="A21" s="92" t="s">
        <v>22</v>
      </c>
      <c r="B21" s="93"/>
      <c r="C21" s="93"/>
      <c r="D21" s="93"/>
      <c r="E21" s="93"/>
      <c r="F21" s="93"/>
      <c r="G21" s="93"/>
      <c r="H21" s="93"/>
      <c r="I21" s="93"/>
      <c r="J21" s="93"/>
      <c r="K21" s="93"/>
      <c r="O21" s="62"/>
    </row>
    <row r="22" spans="1:17" x14ac:dyDescent="0.25">
      <c r="A22" s="79" t="s">
        <v>23</v>
      </c>
      <c r="B22" s="80"/>
      <c r="C22" s="80"/>
      <c r="D22" s="80"/>
      <c r="E22" s="80"/>
      <c r="F22" s="80"/>
      <c r="G22" s="80"/>
      <c r="H22" s="80"/>
      <c r="I22" s="80"/>
      <c r="J22" s="80"/>
      <c r="K22" s="80"/>
      <c r="O22" s="62"/>
    </row>
    <row r="23" spans="1:17" x14ac:dyDescent="0.25">
      <c r="A23" s="79" t="s">
        <v>24</v>
      </c>
      <c r="B23" s="80"/>
      <c r="C23" s="80"/>
      <c r="D23" s="80"/>
      <c r="E23" s="80"/>
      <c r="F23" s="80"/>
      <c r="G23" s="80"/>
      <c r="H23" s="80"/>
      <c r="I23" s="80"/>
      <c r="J23" s="80"/>
      <c r="K23" s="81"/>
      <c r="O23" s="62"/>
    </row>
    <row r="24" spans="1:17" ht="15.75" thickBot="1" x14ac:dyDescent="0.3">
      <c r="A24" s="82" t="s">
        <v>25</v>
      </c>
      <c r="B24" s="83"/>
      <c r="C24" s="83"/>
      <c r="D24" s="83"/>
      <c r="E24" s="83"/>
      <c r="F24" s="83"/>
      <c r="G24" s="83"/>
      <c r="H24" s="83"/>
      <c r="I24" s="83"/>
      <c r="J24" s="83"/>
      <c r="K24" s="84"/>
      <c r="O24" s="61"/>
    </row>
    <row r="25" spans="1:17" x14ac:dyDescent="0.25">
      <c r="O25" s="62"/>
    </row>
    <row r="26" spans="1:17" x14ac:dyDescent="0.25">
      <c r="O26" s="62"/>
    </row>
    <row r="27" spans="1:17" x14ac:dyDescent="0.25">
      <c r="O27" s="62"/>
      <c r="Q27" s="2"/>
    </row>
    <row r="28" spans="1:17" x14ac:dyDescent="0.25">
      <c r="O28" s="61"/>
      <c r="Q28" s="2"/>
    </row>
    <row r="29" spans="1:17" x14ac:dyDescent="0.25">
      <c r="O29" s="60"/>
    </row>
  </sheetData>
  <mergeCells count="16">
    <mergeCell ref="A4:D4"/>
    <mergeCell ref="E4:K4"/>
    <mergeCell ref="A1:K1"/>
    <mergeCell ref="A2:D2"/>
    <mergeCell ref="E2:K2"/>
    <mergeCell ref="A3:D3"/>
    <mergeCell ref="E3:K3"/>
    <mergeCell ref="A22:K22"/>
    <mergeCell ref="A23:K23"/>
    <mergeCell ref="A24:K24"/>
    <mergeCell ref="A5:D5"/>
    <mergeCell ref="E5:K5"/>
    <mergeCell ref="A6:D6"/>
    <mergeCell ref="E6:K6"/>
    <mergeCell ref="B10:K10"/>
    <mergeCell ref="A21:K21"/>
  </mergeCells>
  <conditionalFormatting sqref="B7:L7">
    <cfRule type="containsText" dxfId="5" priority="2" operator="containsText" text="10/12/xxxx">
      <formula>NOT(ISERROR(SEARCH("10/12/xxxx",B7)))</formula>
    </cfRule>
  </conditionalFormatting>
  <conditionalFormatting sqref="B9:L9">
    <cfRule type="containsText" dxfId="4" priority="1" operator="containsText" text="xx/xx/xxxx">
      <formula>NOT(ISERROR(SEARCH("xx/xx/xxxx",B9)))</formula>
    </cfRule>
  </conditionalFormatting>
  <dataValidations count="4">
    <dataValidation allowBlank="1" showInputMessage="1" showErrorMessage="1" promptTitle="Insert Date" prompt="Please insert the date the area is available for rehabilitation" sqref="B7:L7" xr:uid="{6173A8D2-8F05-4BE5-906A-67D34DF7322D}"/>
    <dataValidation allowBlank="1" showInputMessage="1" showErrorMessage="1" promptTitle="Insert Date" prompt="Please insert the data the milestone is to be completed by" sqref="B9:L9" xr:uid="{2DA0AF6B-4AFA-4740-8012-553A132C2B3F}"/>
    <dataValidation allowBlank="1" showInputMessage="1" showErrorMessage="1" promptTitle="Insert Area (ha)" prompt="Please insert the cumulative area available in hectares (ha)" sqref="B8:L8" xr:uid="{1FFF7A4C-9E7D-4CEB-A438-30DA8AA366CA}"/>
    <dataValidation allowBlank="1" showInputMessage="1" showErrorMessage="1" prompt="Please input the correct Rehabilitation Area number (RA#)" sqref="E2:K2" xr:uid="{0483EC64-1341-473F-B762-0A1C45626ECD}"/>
  </dataValidations>
  <pageMargins left="0.7" right="0.7" top="0.75" bottom="0.75" header="0.3" footer="0.3"/>
  <pageSetup paperSize="9" orientation="portrait" r:id="rId1"/>
  <tableParts count="2">
    <tablePart r:id="rId2"/>
    <tablePart r:id="rId3"/>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2896C2-A102-451A-BC35-EEA7454B56A1}">
  <dimension ref="A1:K22"/>
  <sheetViews>
    <sheetView workbookViewId="0">
      <selection activeCell="M9" sqref="M9"/>
    </sheetView>
  </sheetViews>
  <sheetFormatPr defaultColWidth="12.140625" defaultRowHeight="15" x14ac:dyDescent="0.25"/>
  <cols>
    <col min="1" max="1" width="15.7109375" style="2" customWidth="1"/>
  </cols>
  <sheetData>
    <row r="1" spans="1:11" ht="23.25" customHeight="1" thickBot="1" x14ac:dyDescent="0.35">
      <c r="A1" s="95" t="s">
        <v>46</v>
      </c>
      <c r="B1" s="96"/>
      <c r="C1" s="96"/>
      <c r="D1" s="96"/>
      <c r="E1" s="96"/>
      <c r="F1" s="96"/>
      <c r="G1" s="96"/>
      <c r="H1" s="96"/>
      <c r="I1" s="96"/>
      <c r="J1" s="96"/>
      <c r="K1" s="97"/>
    </row>
    <row r="2" spans="1:11" ht="15.95" customHeight="1" thickBot="1" x14ac:dyDescent="0.3">
      <c r="A2" s="88" t="s">
        <v>1</v>
      </c>
      <c r="B2" s="88"/>
      <c r="C2" s="88"/>
      <c r="D2" s="88"/>
      <c r="E2" s="87" t="s">
        <v>44</v>
      </c>
      <c r="F2" s="87"/>
      <c r="G2" s="87"/>
      <c r="H2" s="87"/>
      <c r="I2" s="87"/>
      <c r="J2" s="87"/>
      <c r="K2" s="87"/>
    </row>
    <row r="3" spans="1:11" ht="15.95" customHeight="1" thickBot="1" x14ac:dyDescent="0.3">
      <c r="A3" s="88" t="s">
        <v>3</v>
      </c>
      <c r="B3" s="88"/>
      <c r="C3" s="88"/>
      <c r="D3" s="88"/>
      <c r="E3" s="87" t="s">
        <v>46</v>
      </c>
      <c r="F3" s="87"/>
      <c r="G3" s="87"/>
      <c r="H3" s="87"/>
      <c r="I3" s="87"/>
      <c r="J3" s="87"/>
      <c r="K3" s="87"/>
    </row>
    <row r="4" spans="1:11" ht="15.95" customHeight="1" thickBot="1" x14ac:dyDescent="0.3">
      <c r="A4" s="88" t="s">
        <v>5</v>
      </c>
      <c r="B4" s="88"/>
      <c r="C4" s="88"/>
      <c r="D4" s="88"/>
      <c r="E4" s="87">
        <v>2.6</v>
      </c>
      <c r="F4" s="87"/>
      <c r="G4" s="87"/>
      <c r="H4" s="87"/>
      <c r="I4" s="87"/>
      <c r="J4" s="87"/>
      <c r="K4" s="87"/>
    </row>
    <row r="5" spans="1:11" ht="32.1" customHeight="1" thickBot="1" x14ac:dyDescent="0.3">
      <c r="A5" s="85" t="s">
        <v>6</v>
      </c>
      <c r="B5" s="85"/>
      <c r="C5" s="85"/>
      <c r="D5" s="85"/>
      <c r="E5" s="99" t="s">
        <v>47</v>
      </c>
      <c r="F5" s="87"/>
      <c r="G5" s="87"/>
      <c r="H5" s="87"/>
      <c r="I5" s="87"/>
      <c r="J5" s="87"/>
      <c r="K5" s="87"/>
    </row>
    <row r="6" spans="1:11" ht="15.95" customHeight="1" thickBot="1" x14ac:dyDescent="0.3">
      <c r="A6" s="88" t="s">
        <v>7</v>
      </c>
      <c r="B6" s="88"/>
      <c r="C6" s="88"/>
      <c r="D6" s="88"/>
      <c r="E6" s="87" t="s">
        <v>43</v>
      </c>
      <c r="F6" s="87"/>
      <c r="G6" s="87"/>
      <c r="H6" s="87"/>
      <c r="I6" s="87"/>
      <c r="J6" s="87"/>
      <c r="K6" s="87"/>
    </row>
    <row r="7" spans="1:11" ht="30.95" customHeight="1" thickBot="1" x14ac:dyDescent="0.3">
      <c r="A7" s="3" t="s">
        <v>9</v>
      </c>
      <c r="B7" s="18">
        <v>46001</v>
      </c>
      <c r="C7" s="18">
        <v>47827</v>
      </c>
      <c r="D7" s="18">
        <v>49653</v>
      </c>
      <c r="E7" s="18">
        <v>51480</v>
      </c>
      <c r="F7" s="18">
        <v>53306</v>
      </c>
      <c r="G7" s="18">
        <v>55132</v>
      </c>
      <c r="H7" s="18">
        <v>56958</v>
      </c>
      <c r="I7" s="7"/>
      <c r="J7" s="7"/>
      <c r="K7" s="7"/>
    </row>
    <row r="8" spans="1:11" ht="30.95" customHeight="1" thickBot="1" x14ac:dyDescent="0.3">
      <c r="A8" s="3" t="s">
        <v>10</v>
      </c>
      <c r="B8" s="8">
        <v>2.6</v>
      </c>
      <c r="C8" s="8">
        <v>2.6</v>
      </c>
      <c r="D8" s="8">
        <v>2.6</v>
      </c>
      <c r="E8" s="8">
        <v>2.6</v>
      </c>
      <c r="F8" s="8">
        <v>2.6</v>
      </c>
      <c r="G8" s="8">
        <v>2.6</v>
      </c>
      <c r="H8" s="8">
        <v>2.6</v>
      </c>
      <c r="I8" s="8"/>
      <c r="J8" s="8"/>
      <c r="K8" s="9"/>
    </row>
    <row r="9" spans="1:11" ht="30.95" customHeight="1" thickBot="1" x14ac:dyDescent="0.3">
      <c r="A9" s="4" t="s">
        <v>11</v>
      </c>
      <c r="B9" s="19">
        <v>47827</v>
      </c>
      <c r="C9" s="19">
        <v>49653</v>
      </c>
      <c r="D9" s="19">
        <v>51480</v>
      </c>
      <c r="E9" s="19">
        <v>53306</v>
      </c>
      <c r="F9" s="19">
        <v>55132</v>
      </c>
      <c r="G9" s="19">
        <v>56958</v>
      </c>
      <c r="H9" s="19">
        <v>58785</v>
      </c>
      <c r="I9" s="10"/>
      <c r="J9" s="10"/>
      <c r="K9" s="10"/>
    </row>
    <row r="10" spans="1:11" ht="30.75" thickBot="1" x14ac:dyDescent="0.3">
      <c r="A10" s="1" t="s">
        <v>12</v>
      </c>
      <c r="B10" s="89" t="s">
        <v>13</v>
      </c>
      <c r="C10" s="90"/>
      <c r="D10" s="90"/>
      <c r="E10" s="90"/>
      <c r="F10" s="90"/>
      <c r="G10" s="90"/>
      <c r="H10" s="90"/>
      <c r="I10" s="90"/>
      <c r="J10" s="90"/>
      <c r="K10" s="91"/>
    </row>
    <row r="11" spans="1:11" ht="15.75" thickBot="1" x14ac:dyDescent="0.3">
      <c r="A11" s="20" t="s">
        <v>16</v>
      </c>
      <c r="B11" s="11">
        <v>2.6</v>
      </c>
      <c r="C11" s="11"/>
      <c r="D11" s="11"/>
      <c r="E11" s="11"/>
      <c r="F11" s="11"/>
      <c r="G11" s="11"/>
      <c r="H11" s="11"/>
      <c r="I11" s="11"/>
      <c r="J11" s="11"/>
      <c r="K11" s="12"/>
    </row>
    <row r="12" spans="1:11" ht="15.75" thickBot="1" x14ac:dyDescent="0.3">
      <c r="A12" s="20" t="s">
        <v>17</v>
      </c>
      <c r="B12" s="11"/>
      <c r="C12" s="11">
        <v>2.6</v>
      </c>
      <c r="D12" s="11"/>
      <c r="E12" s="11"/>
      <c r="F12" s="11"/>
      <c r="G12" s="11"/>
      <c r="H12" s="11"/>
      <c r="I12" s="11"/>
      <c r="J12" s="11"/>
      <c r="K12" s="12"/>
    </row>
    <row r="13" spans="1:11" ht="15.75" thickBot="1" x14ac:dyDescent="0.3">
      <c r="A13" s="21" t="s">
        <v>18</v>
      </c>
      <c r="B13" s="11"/>
      <c r="C13" s="11">
        <v>2.6</v>
      </c>
      <c r="D13" s="11">
        <v>2.6</v>
      </c>
      <c r="E13" s="11"/>
      <c r="F13" s="11"/>
      <c r="G13" s="11"/>
      <c r="H13" s="11"/>
      <c r="I13" s="11"/>
      <c r="J13" s="11"/>
      <c r="K13" s="12"/>
    </row>
    <row r="14" spans="1:11" ht="15.75" thickBot="1" x14ac:dyDescent="0.3">
      <c r="A14" s="21" t="s">
        <v>19</v>
      </c>
      <c r="B14" s="11"/>
      <c r="C14" s="11"/>
      <c r="D14" s="11"/>
      <c r="E14" s="11">
        <v>2.6</v>
      </c>
      <c r="F14" s="11"/>
      <c r="G14" s="11"/>
      <c r="H14" s="11"/>
      <c r="I14" s="11"/>
      <c r="J14" s="11"/>
      <c r="K14" s="12"/>
    </row>
    <row r="15" spans="1:11" ht="15.75" thickBot="1" x14ac:dyDescent="0.3">
      <c r="A15" s="21" t="s">
        <v>20</v>
      </c>
      <c r="B15" s="11"/>
      <c r="C15" s="11"/>
      <c r="D15" s="11"/>
      <c r="E15" s="11">
        <v>2.6</v>
      </c>
      <c r="F15" s="11">
        <v>2.6</v>
      </c>
      <c r="G15" s="11"/>
      <c r="H15" s="11"/>
      <c r="I15" s="11"/>
      <c r="J15" s="11"/>
      <c r="K15" s="12"/>
    </row>
    <row r="16" spans="1:11" ht="15.75" thickBot="1" x14ac:dyDescent="0.3">
      <c r="A16" s="21" t="s">
        <v>184</v>
      </c>
      <c r="B16" s="13"/>
      <c r="C16" s="13"/>
      <c r="D16" s="13"/>
      <c r="E16" s="13"/>
      <c r="F16" s="13"/>
      <c r="G16" s="13">
        <v>2.6</v>
      </c>
      <c r="H16" s="13"/>
      <c r="I16" s="13"/>
      <c r="J16" s="13"/>
      <c r="K16" s="14"/>
    </row>
    <row r="17" spans="1:11" x14ac:dyDescent="0.25">
      <c r="A17"/>
    </row>
    <row r="18" spans="1:11" ht="15.75" thickBot="1" x14ac:dyDescent="0.3"/>
    <row r="19" spans="1:11" x14ac:dyDescent="0.25">
      <c r="A19" s="92" t="s">
        <v>22</v>
      </c>
      <c r="B19" s="93"/>
      <c r="C19" s="93"/>
      <c r="D19" s="93"/>
      <c r="E19" s="93"/>
      <c r="F19" s="93"/>
      <c r="G19" s="93"/>
      <c r="H19" s="93"/>
      <c r="I19" s="93"/>
      <c r="J19" s="93"/>
      <c r="K19" s="94"/>
    </row>
    <row r="20" spans="1:11" x14ac:dyDescent="0.25">
      <c r="A20" s="79" t="s">
        <v>23</v>
      </c>
      <c r="B20" s="80"/>
      <c r="C20" s="80"/>
      <c r="D20" s="80"/>
      <c r="E20" s="80"/>
      <c r="F20" s="80"/>
      <c r="G20" s="80"/>
      <c r="H20" s="80"/>
      <c r="I20" s="80"/>
      <c r="J20" s="80"/>
      <c r="K20" s="81"/>
    </row>
    <row r="21" spans="1:11" x14ac:dyDescent="0.25">
      <c r="A21" s="79" t="s">
        <v>24</v>
      </c>
      <c r="B21" s="80"/>
      <c r="C21" s="80"/>
      <c r="D21" s="80"/>
      <c r="E21" s="80"/>
      <c r="F21" s="80"/>
      <c r="G21" s="80"/>
      <c r="H21" s="80"/>
      <c r="I21" s="80"/>
      <c r="J21" s="80"/>
      <c r="K21" s="81"/>
    </row>
    <row r="22" spans="1:11" ht="15.75" thickBot="1" x14ac:dyDescent="0.3">
      <c r="A22" s="82" t="s">
        <v>25</v>
      </c>
      <c r="B22" s="83"/>
      <c r="C22" s="83"/>
      <c r="D22" s="83"/>
      <c r="E22" s="83"/>
      <c r="F22" s="83"/>
      <c r="G22" s="83"/>
      <c r="H22" s="83"/>
      <c r="I22" s="83"/>
      <c r="J22" s="83"/>
      <c r="K22" s="84"/>
    </row>
  </sheetData>
  <mergeCells count="16">
    <mergeCell ref="B10:K10"/>
    <mergeCell ref="A22:K22"/>
    <mergeCell ref="A19:K19"/>
    <mergeCell ref="A20:K20"/>
    <mergeCell ref="A21:K21"/>
    <mergeCell ref="A1:K1"/>
    <mergeCell ref="E3:K3"/>
    <mergeCell ref="E4:K4"/>
    <mergeCell ref="E5:K5"/>
    <mergeCell ref="E6:K6"/>
    <mergeCell ref="A5:D5"/>
    <mergeCell ref="A6:D6"/>
    <mergeCell ref="A2:D2"/>
    <mergeCell ref="E2:K2"/>
    <mergeCell ref="A3:D3"/>
    <mergeCell ref="A4:D4"/>
  </mergeCells>
  <conditionalFormatting sqref="B7:K7">
    <cfRule type="containsText" dxfId="3" priority="2" operator="containsText" text="10/12/xxxx">
      <formula>NOT(ISERROR(SEARCH("10/12/xxxx",B7)))</formula>
    </cfRule>
  </conditionalFormatting>
  <conditionalFormatting sqref="B9:K9">
    <cfRule type="containsText" dxfId="2" priority="1" operator="containsText" text="xx/xx/xxxx">
      <formula>NOT(ISERROR(SEARCH("xx/xx/xxxx",B9)))</formula>
    </cfRule>
  </conditionalFormatting>
  <dataValidations count="5">
    <dataValidation allowBlank="1" showInputMessage="1" showErrorMessage="1" promptTitle="Insert Area (ha)" prompt="Please insert the cumulative area achieved in hectares (ha) as required" sqref="B11:K16" xr:uid="{00000000-0002-0000-0100-000004000000}"/>
    <dataValidation allowBlank="1" showInputMessage="1" showErrorMessage="1" prompt="Please input the correct Rehabilitation Area number (RA#)" sqref="E2:K2" xr:uid="{00000000-0002-0000-0100-000005000000}"/>
    <dataValidation allowBlank="1" showInputMessage="1" showErrorMessage="1" promptTitle="Insert Area (ha)" prompt="Please insert the cumulative area available in hectares (ha)" sqref="B8:K8" xr:uid="{00000000-0002-0000-0100-000003000000}"/>
    <dataValidation allowBlank="1" showInputMessage="1" showErrorMessage="1" promptTitle="Insert Date" prompt="Please insert the data the milestone is to be completed by" sqref="B9:K9" xr:uid="{00000000-0002-0000-0100-000002000000}"/>
    <dataValidation allowBlank="1" showInputMessage="1" showErrorMessage="1" promptTitle="Insert Date" prompt="Please insert the date the area is available for rehabilitation" sqref="B7:K7" xr:uid="{00000000-0002-0000-0100-000001000000}"/>
  </dataValidations>
  <pageMargins left="0.7" right="0.7" top="0.75" bottom="0.75" header="0.3" footer="0.3"/>
  <pageSetup paperSize="9" orientation="portrait" r:id="rId1"/>
  <tableParts count="2">
    <tablePart r:id="rId2"/>
    <tablePart r:id="rId3"/>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24A13D-971B-4763-B32B-4D4B675A2E07}">
  <dimension ref="A1:K19"/>
  <sheetViews>
    <sheetView workbookViewId="0">
      <selection activeCell="J43" sqref="J43"/>
    </sheetView>
  </sheetViews>
  <sheetFormatPr defaultColWidth="12.140625" defaultRowHeight="15" x14ac:dyDescent="0.25"/>
  <cols>
    <col min="1" max="1" width="15.7109375" style="2" customWidth="1"/>
  </cols>
  <sheetData>
    <row r="1" spans="1:11" ht="23.25" customHeight="1" thickBot="1" x14ac:dyDescent="0.35">
      <c r="A1" s="95" t="s">
        <v>48</v>
      </c>
      <c r="B1" s="96"/>
      <c r="C1" s="96"/>
      <c r="D1" s="96"/>
      <c r="E1" s="96"/>
      <c r="F1" s="96"/>
      <c r="G1" s="96"/>
      <c r="H1" s="96"/>
      <c r="I1" s="96"/>
      <c r="J1" s="96"/>
      <c r="K1" s="97"/>
    </row>
    <row r="2" spans="1:11" ht="15.95" customHeight="1" thickBot="1" x14ac:dyDescent="0.3">
      <c r="A2" s="88" t="s">
        <v>49</v>
      </c>
      <c r="B2" s="88"/>
      <c r="C2" s="88"/>
      <c r="D2" s="88"/>
      <c r="E2" s="87" t="s">
        <v>50</v>
      </c>
      <c r="F2" s="87"/>
      <c r="G2" s="87"/>
      <c r="H2" s="87"/>
      <c r="I2" s="87"/>
      <c r="J2" s="87"/>
      <c r="K2" s="87"/>
    </row>
    <row r="3" spans="1:11" ht="15.95" customHeight="1" thickBot="1" x14ac:dyDescent="0.3">
      <c r="A3" s="88" t="s">
        <v>3</v>
      </c>
      <c r="B3" s="88"/>
      <c r="C3" s="88"/>
      <c r="D3" s="88"/>
      <c r="E3" s="87" t="s">
        <v>51</v>
      </c>
      <c r="F3" s="87"/>
      <c r="G3" s="87"/>
      <c r="H3" s="87"/>
      <c r="I3" s="87"/>
      <c r="J3" s="87"/>
      <c r="K3" s="87"/>
    </row>
    <row r="4" spans="1:11" ht="15.95" customHeight="1" thickBot="1" x14ac:dyDescent="0.3">
      <c r="A4" s="88" t="s">
        <v>52</v>
      </c>
      <c r="B4" s="88"/>
      <c r="C4" s="88"/>
      <c r="D4" s="88"/>
      <c r="E4" s="87">
        <v>316.2</v>
      </c>
      <c r="F4" s="87"/>
      <c r="G4" s="87"/>
      <c r="H4" s="87"/>
      <c r="I4" s="87"/>
      <c r="J4" s="87"/>
      <c r="K4" s="87"/>
    </row>
    <row r="5" spans="1:11" ht="32.1" customHeight="1" thickBot="1" x14ac:dyDescent="0.3">
      <c r="A5" s="85" t="s">
        <v>53</v>
      </c>
      <c r="B5" s="88"/>
      <c r="C5" s="88"/>
      <c r="D5" s="88"/>
      <c r="E5" s="99" t="s">
        <v>54</v>
      </c>
      <c r="F5" s="87"/>
      <c r="G5" s="87"/>
      <c r="H5" s="87"/>
      <c r="I5" s="87"/>
      <c r="J5" s="87"/>
      <c r="K5" s="87"/>
    </row>
    <row r="6" spans="1:11" ht="15.95" customHeight="1" thickBot="1" x14ac:dyDescent="0.3">
      <c r="A6" s="88" t="s">
        <v>55</v>
      </c>
      <c r="B6" s="88"/>
      <c r="C6" s="88"/>
      <c r="D6" s="88"/>
      <c r="E6" s="87" t="s">
        <v>56</v>
      </c>
      <c r="F6" s="87"/>
      <c r="G6" s="87"/>
      <c r="H6" s="87"/>
      <c r="I6" s="87"/>
      <c r="J6" s="87"/>
      <c r="K6" s="87"/>
    </row>
    <row r="7" spans="1:11" ht="30.95" customHeight="1" thickBot="1" x14ac:dyDescent="0.3">
      <c r="A7" s="3" t="s">
        <v>9</v>
      </c>
      <c r="B7" s="18">
        <v>51480</v>
      </c>
      <c r="C7" s="18">
        <v>53306</v>
      </c>
      <c r="D7" s="18">
        <v>55132</v>
      </c>
      <c r="E7" s="7"/>
      <c r="F7" s="7"/>
      <c r="G7" s="7"/>
      <c r="H7" s="7"/>
      <c r="I7" s="7"/>
      <c r="J7" s="7"/>
      <c r="K7" s="7"/>
    </row>
    <row r="8" spans="1:11" ht="30.95" customHeight="1" thickBot="1" x14ac:dyDescent="0.3">
      <c r="A8" s="3" t="s">
        <v>10</v>
      </c>
      <c r="B8" s="8">
        <v>316.2</v>
      </c>
      <c r="C8" s="8">
        <v>316.2</v>
      </c>
      <c r="D8" s="8">
        <v>316.2</v>
      </c>
      <c r="E8" s="8"/>
      <c r="F8" s="8"/>
      <c r="G8" s="8"/>
      <c r="H8" s="8"/>
      <c r="I8" s="8"/>
      <c r="J8" s="8"/>
      <c r="K8" s="9"/>
    </row>
    <row r="9" spans="1:11" ht="30.95" customHeight="1" thickBot="1" x14ac:dyDescent="0.3">
      <c r="A9" s="4" t="s">
        <v>11</v>
      </c>
      <c r="B9" s="19">
        <v>53247</v>
      </c>
      <c r="C9" s="19">
        <f>D7</f>
        <v>55132</v>
      </c>
      <c r="D9" s="19">
        <v>56958</v>
      </c>
      <c r="E9" s="10"/>
      <c r="F9" s="10"/>
      <c r="G9" s="10"/>
      <c r="H9" s="10"/>
      <c r="I9" s="10"/>
      <c r="J9" s="10"/>
      <c r="K9" s="10"/>
    </row>
    <row r="10" spans="1:11" ht="30.75" thickBot="1" x14ac:dyDescent="0.3">
      <c r="A10" s="1" t="s">
        <v>12</v>
      </c>
      <c r="B10" s="89" t="s">
        <v>13</v>
      </c>
      <c r="C10" s="90"/>
      <c r="D10" s="90"/>
      <c r="E10" s="90"/>
      <c r="F10" s="90"/>
      <c r="G10" s="90"/>
      <c r="H10" s="90"/>
      <c r="I10" s="90"/>
      <c r="J10" s="90"/>
      <c r="K10" s="91"/>
    </row>
    <row r="11" spans="1:11" ht="15.75" thickBot="1" x14ac:dyDescent="0.3">
      <c r="A11" s="5" t="s">
        <v>57</v>
      </c>
      <c r="B11" s="11">
        <v>316.2</v>
      </c>
      <c r="C11" s="11"/>
      <c r="D11" s="11"/>
      <c r="E11" s="11"/>
      <c r="F11" s="11"/>
      <c r="G11" s="11"/>
      <c r="H11" s="11"/>
      <c r="I11" s="11"/>
      <c r="J11" s="11"/>
      <c r="K11" s="12"/>
    </row>
    <row r="12" spans="1:11" ht="15.75" thickBot="1" x14ac:dyDescent="0.3">
      <c r="A12" s="5" t="s">
        <v>58</v>
      </c>
      <c r="B12" s="11"/>
      <c r="C12" s="11">
        <v>316.2</v>
      </c>
      <c r="D12" s="11"/>
      <c r="E12" s="11"/>
      <c r="F12" s="11"/>
      <c r="G12" s="11"/>
      <c r="H12" s="11"/>
      <c r="I12" s="11"/>
      <c r="J12" s="11"/>
      <c r="K12" s="12"/>
    </row>
    <row r="13" spans="1:11" ht="15.75" thickBot="1" x14ac:dyDescent="0.3">
      <c r="A13" s="5" t="s">
        <v>59</v>
      </c>
      <c r="B13" s="11"/>
      <c r="C13" s="11"/>
      <c r="D13" s="11">
        <v>316.2</v>
      </c>
      <c r="E13" s="11"/>
      <c r="F13" s="11"/>
      <c r="G13" s="11"/>
      <c r="H13" s="11"/>
      <c r="I13" s="11"/>
      <c r="J13" s="11"/>
      <c r="K13" s="12"/>
    </row>
    <row r="14" spans="1:11" x14ac:dyDescent="0.25">
      <c r="A14"/>
    </row>
    <row r="15" spans="1:11" ht="15.75" thickBot="1" x14ac:dyDescent="0.3"/>
    <row r="16" spans="1:11" x14ac:dyDescent="0.25">
      <c r="A16" s="92" t="s">
        <v>60</v>
      </c>
      <c r="B16" s="93"/>
      <c r="C16" s="93"/>
      <c r="D16" s="93"/>
      <c r="E16" s="93"/>
      <c r="F16" s="93"/>
      <c r="G16" s="93"/>
      <c r="H16" s="93"/>
      <c r="I16" s="93"/>
      <c r="J16" s="93"/>
      <c r="K16" s="94"/>
    </row>
    <row r="17" spans="1:11" x14ac:dyDescent="0.25">
      <c r="A17" s="79" t="s">
        <v>61</v>
      </c>
      <c r="B17" s="80"/>
      <c r="C17" s="80"/>
      <c r="D17" s="80"/>
      <c r="E17" s="80"/>
      <c r="F17" s="80"/>
      <c r="G17" s="80"/>
      <c r="H17" s="80"/>
      <c r="I17" s="80"/>
      <c r="J17" s="80"/>
      <c r="K17" s="81"/>
    </row>
    <row r="18" spans="1:11" x14ac:dyDescent="0.25">
      <c r="A18" s="79" t="s">
        <v>62</v>
      </c>
      <c r="B18" s="80"/>
      <c r="C18" s="80"/>
      <c r="D18" s="80"/>
      <c r="E18" s="80"/>
      <c r="F18" s="80"/>
      <c r="G18" s="80"/>
      <c r="H18" s="80"/>
      <c r="I18" s="80"/>
      <c r="J18" s="80"/>
      <c r="K18" s="81"/>
    </row>
    <row r="19" spans="1:11" ht="15.75" thickBot="1" x14ac:dyDescent="0.3">
      <c r="A19" s="82" t="s">
        <v>63</v>
      </c>
      <c r="B19" s="83"/>
      <c r="C19" s="83"/>
      <c r="D19" s="83"/>
      <c r="E19" s="83"/>
      <c r="F19" s="83"/>
      <c r="G19" s="83"/>
      <c r="H19" s="83"/>
      <c r="I19" s="83"/>
      <c r="J19" s="83"/>
      <c r="K19" s="84"/>
    </row>
  </sheetData>
  <mergeCells count="16">
    <mergeCell ref="A19:K19"/>
    <mergeCell ref="A1:K1"/>
    <mergeCell ref="A2:D2"/>
    <mergeCell ref="E2:K2"/>
    <mergeCell ref="A3:D3"/>
    <mergeCell ref="E3:K3"/>
    <mergeCell ref="A4:D4"/>
    <mergeCell ref="E4:K4"/>
    <mergeCell ref="A16:K16"/>
    <mergeCell ref="A17:K17"/>
    <mergeCell ref="A18:K18"/>
    <mergeCell ref="B10:K10"/>
    <mergeCell ref="A5:D5"/>
    <mergeCell ref="E5:K5"/>
    <mergeCell ref="A6:D6"/>
    <mergeCell ref="E6:K6"/>
  </mergeCells>
  <conditionalFormatting sqref="B7:K7">
    <cfRule type="containsText" dxfId="1" priority="2" operator="containsText" text="10/12/xxxx">
      <formula>NOT(ISERROR(SEARCH("10/12/xxxx",B7)))</formula>
    </cfRule>
  </conditionalFormatting>
  <conditionalFormatting sqref="B9:K9">
    <cfRule type="containsText" dxfId="0" priority="1" operator="containsText" text="xx/xx/xxxx">
      <formula>NOT(ISERROR(SEARCH("xx/xx/xxxx",B9)))</formula>
    </cfRule>
  </conditionalFormatting>
  <dataValidations count="6">
    <dataValidation allowBlank="1" showInputMessage="1" showErrorMessage="1" prompt="Please input the correct Improvement Area number (IA#)" sqref="E2:K2" xr:uid="{00000000-0002-0000-0200-000005000000}"/>
    <dataValidation allowBlank="1" showInputMessage="1" showErrorMessage="1" promptTitle="Insert Area (ha)" prompt="Please insert the cumulative area achieved in hectares (ha) as required" sqref="B11:K13" xr:uid="{00000000-0002-0000-0200-000004000000}"/>
    <dataValidation allowBlank="1" showInputMessage="1" showErrorMessage="1" promptTitle="Insert Date" prompt="Please insert the date the milestone is to be completed by" sqref="B9:K9" xr:uid="{00000000-0002-0000-0200-000003000000}"/>
    <dataValidation allowBlank="1" showInputMessage="1" showErrorMessage="1" promptTitle="Insert Area (ha)" prompt="Please insert the cumulative area available in hectares (ha)" sqref="B8:K8" xr:uid="{00000000-0002-0000-0200-000002000000}"/>
    <dataValidation allowBlank="1" showInputMessage="1" showErrorMessage="1" promptTitle="Insert Date" prompt="Please insert the date the area is available" sqref="B7:K7" xr:uid="{00000000-0002-0000-0200-000001000000}"/>
    <dataValidation allowBlank="1" showInputMessage="1" showErrorMessage="1" prompt="Insert the Management Milestone number here (MM#)" sqref="A11:A13" xr:uid="{00000000-0002-0000-0200-000000000000}"/>
  </dataValidations>
  <pageMargins left="0.7" right="0.7" top="0.75" bottom="0.75" header="0.3" footer="0.3"/>
  <pageSetup paperSize="9" orientation="portrait" r:id="rId1"/>
  <tableParts count="2">
    <tablePart r:id="rId2"/>
    <tablePart r:id="rId3"/>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E4DFE6-A20B-48C7-AC22-C59127736628}">
  <dimension ref="A1:D14"/>
  <sheetViews>
    <sheetView topLeftCell="A6" zoomScale="70" zoomScaleNormal="70" workbookViewId="0">
      <selection activeCell="F8" sqref="F8"/>
    </sheetView>
  </sheetViews>
  <sheetFormatPr defaultRowHeight="15" x14ac:dyDescent="0.25"/>
  <cols>
    <col min="1" max="1" width="12.140625" style="22" customWidth="1"/>
    <col min="2" max="2" width="18.5703125" style="22" customWidth="1"/>
    <col min="3" max="3" width="193" style="24" customWidth="1"/>
    <col min="4" max="4" width="27.5703125" customWidth="1"/>
    <col min="6" max="6" width="45.140625" customWidth="1"/>
  </cols>
  <sheetData>
    <row r="1" spans="1:4" ht="33" customHeight="1" thickBot="1" x14ac:dyDescent="0.3">
      <c r="A1" s="63" t="s">
        <v>64</v>
      </c>
      <c r="B1" s="64" t="s">
        <v>65</v>
      </c>
      <c r="C1" s="65" t="s">
        <v>66</v>
      </c>
    </row>
    <row r="2" spans="1:4" ht="151.15" customHeight="1" thickBot="1" x14ac:dyDescent="0.3">
      <c r="A2" s="66" t="s">
        <v>14</v>
      </c>
      <c r="B2" s="32" t="s">
        <v>67</v>
      </c>
      <c r="C2" s="67" t="s">
        <v>227</v>
      </c>
    </row>
    <row r="3" spans="1:4" ht="177" customHeight="1" thickBot="1" x14ac:dyDescent="0.3">
      <c r="A3" s="31" t="s">
        <v>15</v>
      </c>
      <c r="B3" s="32" t="s">
        <v>68</v>
      </c>
      <c r="C3" s="68" t="s">
        <v>220</v>
      </c>
    </row>
    <row r="4" spans="1:4" ht="315" customHeight="1" thickBot="1" x14ac:dyDescent="0.3">
      <c r="A4" s="31" t="s">
        <v>16</v>
      </c>
      <c r="B4" s="32" t="s">
        <v>69</v>
      </c>
      <c r="C4" s="68" t="s">
        <v>228</v>
      </c>
    </row>
    <row r="5" spans="1:4" ht="310.14999999999998" customHeight="1" thickBot="1" x14ac:dyDescent="0.3">
      <c r="A5" s="31" t="s">
        <v>17</v>
      </c>
      <c r="B5" s="32" t="s">
        <v>70</v>
      </c>
      <c r="C5" s="68" t="s">
        <v>229</v>
      </c>
    </row>
    <row r="6" spans="1:4" ht="327" customHeight="1" thickBot="1" x14ac:dyDescent="0.3">
      <c r="A6" s="31" t="s">
        <v>18</v>
      </c>
      <c r="B6" s="32" t="s">
        <v>71</v>
      </c>
      <c r="C6" s="23" t="s">
        <v>230</v>
      </c>
    </row>
    <row r="7" spans="1:4" ht="302.25" customHeight="1" thickBot="1" x14ac:dyDescent="0.3">
      <c r="A7" s="31" t="s">
        <v>19</v>
      </c>
      <c r="B7" s="32" t="s">
        <v>225</v>
      </c>
      <c r="C7" s="23" t="s">
        <v>233</v>
      </c>
      <c r="D7" s="103"/>
    </row>
    <row r="8" spans="1:4" ht="279.75" customHeight="1" thickBot="1" x14ac:dyDescent="0.3">
      <c r="A8" s="31" t="s">
        <v>20</v>
      </c>
      <c r="B8" s="69" t="s">
        <v>72</v>
      </c>
      <c r="C8" s="23" t="s">
        <v>231</v>
      </c>
      <c r="D8" s="103"/>
    </row>
    <row r="9" spans="1:4" ht="228" customHeight="1" thickBot="1" x14ac:dyDescent="0.3">
      <c r="A9" s="31" t="s">
        <v>217</v>
      </c>
      <c r="B9" s="69" t="s">
        <v>73</v>
      </c>
      <c r="C9" s="23" t="s">
        <v>218</v>
      </c>
    </row>
    <row r="10" spans="1:4" ht="83.25" customHeight="1" thickBot="1" x14ac:dyDescent="0.3">
      <c r="A10" s="31" t="s">
        <v>33</v>
      </c>
      <c r="B10" s="32" t="s">
        <v>74</v>
      </c>
      <c r="C10" s="23" t="s">
        <v>219</v>
      </c>
    </row>
    <row r="11" spans="1:4" ht="84.75" customHeight="1" thickBot="1" x14ac:dyDescent="0.3">
      <c r="A11" s="66" t="s">
        <v>184</v>
      </c>
      <c r="B11" s="32" t="s">
        <v>75</v>
      </c>
      <c r="C11" s="23" t="s">
        <v>226</v>
      </c>
    </row>
    <row r="12" spans="1:4" x14ac:dyDescent="0.25">
      <c r="A12" s="92" t="s">
        <v>76</v>
      </c>
      <c r="B12" s="93"/>
      <c r="C12" s="94"/>
    </row>
    <row r="13" spans="1:4" x14ac:dyDescent="0.25">
      <c r="A13" s="79" t="s">
        <v>77</v>
      </c>
      <c r="B13" s="80"/>
      <c r="C13" s="81"/>
    </row>
    <row r="14" spans="1:4" ht="15.75" thickBot="1" x14ac:dyDescent="0.3">
      <c r="A14" s="82" t="s">
        <v>78</v>
      </c>
      <c r="B14" s="83"/>
      <c r="C14" s="84"/>
    </row>
  </sheetData>
  <mergeCells count="4">
    <mergeCell ref="A12:C12"/>
    <mergeCell ref="A13:C13"/>
    <mergeCell ref="A14:C14"/>
    <mergeCell ref="D7:D8"/>
  </mergeCells>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D9"/>
  <sheetViews>
    <sheetView topLeftCell="A2" zoomScale="85" zoomScaleNormal="85" workbookViewId="0">
      <selection activeCell="C4" sqref="C4"/>
    </sheetView>
  </sheetViews>
  <sheetFormatPr defaultRowHeight="15" x14ac:dyDescent="0.25"/>
  <cols>
    <col min="1" max="1" width="10.28515625" style="26" customWidth="1"/>
    <col min="2" max="2" width="16.7109375" style="26" customWidth="1"/>
    <col min="3" max="3" width="152" style="22" customWidth="1"/>
    <col min="4" max="4" width="56.7109375" customWidth="1"/>
  </cols>
  <sheetData>
    <row r="1" spans="1:4" ht="30.75" thickBot="1" x14ac:dyDescent="0.3">
      <c r="A1" s="27" t="s">
        <v>64</v>
      </c>
      <c r="B1" s="28" t="s">
        <v>79</v>
      </c>
      <c r="C1" s="6" t="s">
        <v>224</v>
      </c>
      <c r="D1" s="30" t="s">
        <v>88</v>
      </c>
    </row>
    <row r="2" spans="1:4" ht="75.75" thickBot="1" x14ac:dyDescent="0.3">
      <c r="A2" s="29" t="s">
        <v>57</v>
      </c>
      <c r="B2" s="15" t="s">
        <v>80</v>
      </c>
      <c r="C2" s="25" t="s">
        <v>222</v>
      </c>
    </row>
    <row r="3" spans="1:4" ht="150.75" thickBot="1" x14ac:dyDescent="0.3">
      <c r="A3" s="29" t="s">
        <v>58</v>
      </c>
      <c r="B3" s="15" t="s">
        <v>81</v>
      </c>
      <c r="C3" s="25" t="s">
        <v>223</v>
      </c>
    </row>
    <row r="4" spans="1:4" ht="409.6" customHeight="1" thickBot="1" x14ac:dyDescent="0.3">
      <c r="A4" s="29" t="s">
        <v>59</v>
      </c>
      <c r="B4" s="16" t="s">
        <v>82</v>
      </c>
      <c r="C4" s="25" t="s">
        <v>232</v>
      </c>
      <c r="D4" s="25"/>
    </row>
    <row r="7" spans="1:4" x14ac:dyDescent="0.25">
      <c r="A7" s="79" t="s">
        <v>83</v>
      </c>
      <c r="B7" s="80"/>
      <c r="C7" s="80"/>
    </row>
    <row r="8" spans="1:4" x14ac:dyDescent="0.25">
      <c r="A8" s="79" t="s">
        <v>84</v>
      </c>
      <c r="B8" s="80"/>
      <c r="C8" s="80"/>
    </row>
    <row r="9" spans="1:4" x14ac:dyDescent="0.25">
      <c r="A9" s="79" t="s">
        <v>85</v>
      </c>
      <c r="B9" s="80"/>
      <c r="C9" s="80"/>
    </row>
  </sheetData>
  <mergeCells count="3">
    <mergeCell ref="A7:C7"/>
    <mergeCell ref="A8:C8"/>
    <mergeCell ref="A9:C9"/>
  </mergeCells>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1C84F1-8625-44CC-82E5-F7872E772128}">
  <dimension ref="A1"/>
  <sheetViews>
    <sheetView topLeftCell="B1" workbookViewId="0">
      <selection activeCell="Q17" sqref="Q17"/>
    </sheetView>
  </sheetViews>
  <sheetFormatPr defaultRowHeight="15" x14ac:dyDescent="0.25"/>
  <sheetData/>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CFDD21-138B-445D-AA2A-EAA36C1D2A46}">
  <dimension ref="A1"/>
  <sheetViews>
    <sheetView workbookViewId="0">
      <selection activeCell="P38" sqref="P38"/>
    </sheetView>
  </sheetViews>
  <sheetFormatPr defaultRowHeight="15" x14ac:dyDescent="0.25"/>
  <sheetData/>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BC811C-A24A-4064-8CB1-7A66AC52C458}">
  <dimension ref="A1"/>
  <sheetViews>
    <sheetView zoomScale="115" zoomScaleNormal="115" workbookViewId="0">
      <selection activeCell="Q14" sqref="Q13:Q14"/>
    </sheetView>
  </sheetViews>
  <sheetFormatPr defaultRowHeight="15" x14ac:dyDescent="0.25"/>
  <sheetData/>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7110A8-0988-4010-B986-544690AD5470}">
  <dimension ref="B2"/>
  <sheetViews>
    <sheetView workbookViewId="0">
      <selection activeCell="G39" sqref="F39:G39"/>
    </sheetView>
  </sheetViews>
  <sheetFormatPr defaultRowHeight="15" x14ac:dyDescent="0.25"/>
  <sheetData>
    <row r="2" spans="2:2" x14ac:dyDescent="0.25">
      <c r="B2" s="2" t="s">
        <v>178</v>
      </c>
    </row>
  </sheetData>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AE04C5-51F9-4323-857C-623B0F1DB733}">
  <dimension ref="A1"/>
  <sheetViews>
    <sheetView workbookViewId="0">
      <selection activeCell="J36" sqref="J36"/>
    </sheetView>
  </sheetViews>
  <sheetFormatPr defaultRowHeight="15" x14ac:dyDescent="0.25"/>
  <sheetData/>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370774-6A45-47B5-9939-55083412A741}">
  <dimension ref="B3:B19"/>
  <sheetViews>
    <sheetView workbookViewId="0">
      <selection activeCell="N24" sqref="N24"/>
    </sheetView>
  </sheetViews>
  <sheetFormatPr defaultRowHeight="15" x14ac:dyDescent="0.25"/>
  <sheetData>
    <row r="3" spans="2:2" x14ac:dyDescent="0.25">
      <c r="B3" s="2" t="s">
        <v>179</v>
      </c>
    </row>
    <row r="19" spans="2:2" x14ac:dyDescent="0.25">
      <c r="B19" s="2" t="s">
        <v>185</v>
      </c>
    </row>
  </sheetData>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55AB7A-FF42-423B-B3E4-E81CB5DAE0CF}">
  <dimension ref="A1"/>
  <sheetViews>
    <sheetView topLeftCell="A4" zoomScale="115" zoomScaleNormal="115" workbookViewId="0">
      <selection activeCell="O19" sqref="O19"/>
    </sheetView>
  </sheetViews>
  <sheetFormatPr defaultRowHeight="15" x14ac:dyDescent="0.25"/>
  <sheetData/>
  <pageMargins left="0.7" right="0.7" top="0.75" bottom="0.75" header="0.3" footer="0.3"/>
  <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9671EF-5A75-443A-9881-A745978900E2}">
  <dimension ref="B2:E23"/>
  <sheetViews>
    <sheetView zoomScaleNormal="100" workbookViewId="0">
      <selection activeCell="C17" sqref="C17"/>
    </sheetView>
  </sheetViews>
  <sheetFormatPr defaultRowHeight="15" x14ac:dyDescent="0.25"/>
  <cols>
    <col min="2" max="2" width="13.85546875" customWidth="1"/>
    <col min="3" max="3" width="62.7109375" customWidth="1"/>
    <col min="4" max="4" width="14" style="26" customWidth="1"/>
    <col min="5" max="5" width="14.28515625" style="26" customWidth="1"/>
  </cols>
  <sheetData>
    <row r="2" spans="2:5" x14ac:dyDescent="0.25">
      <c r="B2" s="2" t="s">
        <v>86</v>
      </c>
    </row>
    <row r="4" spans="2:5" ht="30" x14ac:dyDescent="0.25">
      <c r="B4" s="44" t="s">
        <v>149</v>
      </c>
      <c r="C4" s="45" t="s">
        <v>150</v>
      </c>
      <c r="D4" s="76" t="s">
        <v>239</v>
      </c>
      <c r="E4" s="77" t="s">
        <v>239</v>
      </c>
    </row>
    <row r="5" spans="2:5" x14ac:dyDescent="0.25">
      <c r="B5" s="104" t="s">
        <v>151</v>
      </c>
      <c r="C5" s="104"/>
      <c r="D5" s="104"/>
      <c r="E5" s="104"/>
    </row>
    <row r="6" spans="2:5" x14ac:dyDescent="0.25">
      <c r="B6" s="35" t="s">
        <v>152</v>
      </c>
      <c r="C6" s="35" t="s">
        <v>157</v>
      </c>
      <c r="D6" s="78">
        <v>-22.052646200000002</v>
      </c>
      <c r="E6" s="78">
        <v>148.2678219</v>
      </c>
    </row>
    <row r="7" spans="2:5" ht="30" x14ac:dyDescent="0.25">
      <c r="B7" s="39" t="s">
        <v>153</v>
      </c>
      <c r="C7" s="35" t="s">
        <v>158</v>
      </c>
      <c r="D7" s="78">
        <v>-22.092571299999999</v>
      </c>
      <c r="E7" s="78">
        <v>148.23916220000001</v>
      </c>
    </row>
    <row r="8" spans="2:5" x14ac:dyDescent="0.25">
      <c r="B8" s="105" t="s">
        <v>154</v>
      </c>
      <c r="C8" s="105"/>
      <c r="D8" s="105"/>
      <c r="E8" s="105"/>
    </row>
    <row r="9" spans="2:5" x14ac:dyDescent="0.25">
      <c r="B9" s="35" t="s">
        <v>155</v>
      </c>
      <c r="C9" s="35" t="s">
        <v>159</v>
      </c>
      <c r="D9" s="78">
        <v>-22.106116700000001</v>
      </c>
      <c r="E9" s="78">
        <v>148.2711223</v>
      </c>
    </row>
    <row r="10" spans="2:5" ht="30" x14ac:dyDescent="0.25">
      <c r="B10" s="39" t="s">
        <v>156</v>
      </c>
      <c r="C10" s="35" t="s">
        <v>160</v>
      </c>
      <c r="D10" s="78">
        <v>-22.124612299999999</v>
      </c>
      <c r="E10" s="78">
        <v>148.29628589999999</v>
      </c>
    </row>
    <row r="11" spans="2:5" x14ac:dyDescent="0.25">
      <c r="B11" s="106" t="s">
        <v>165</v>
      </c>
      <c r="C11" s="106"/>
      <c r="D11" s="106"/>
      <c r="E11" s="106"/>
    </row>
    <row r="12" spans="2:5" x14ac:dyDescent="0.25">
      <c r="B12" s="34" t="s">
        <v>161</v>
      </c>
      <c r="C12" s="35" t="s">
        <v>166</v>
      </c>
      <c r="D12" s="78">
        <v>-22.066729800000001</v>
      </c>
      <c r="E12" s="78">
        <v>148.2647278</v>
      </c>
    </row>
    <row r="13" spans="2:5" x14ac:dyDescent="0.25">
      <c r="B13" s="34" t="s">
        <v>162</v>
      </c>
      <c r="C13" s="35" t="s">
        <v>166</v>
      </c>
      <c r="D13" s="78">
        <v>-22.072674200000002</v>
      </c>
      <c r="E13" s="78">
        <v>148.26928710000001</v>
      </c>
    </row>
    <row r="14" spans="2:5" x14ac:dyDescent="0.25">
      <c r="B14" s="34" t="s">
        <v>163</v>
      </c>
      <c r="C14" s="35" t="s">
        <v>166</v>
      </c>
      <c r="D14" s="78">
        <v>-22.080800799999999</v>
      </c>
      <c r="E14" s="78">
        <v>148.26850690000001</v>
      </c>
    </row>
    <row r="15" spans="2:5" x14ac:dyDescent="0.25">
      <c r="B15" s="34" t="s">
        <v>164</v>
      </c>
      <c r="C15" s="35" t="s">
        <v>166</v>
      </c>
      <c r="D15" s="78">
        <v>-22.085526600000001</v>
      </c>
      <c r="E15" s="78">
        <v>148.26713409999999</v>
      </c>
    </row>
    <row r="16" spans="2:5" x14ac:dyDescent="0.25">
      <c r="B16" s="34" t="s">
        <v>168</v>
      </c>
      <c r="C16" s="35" t="s">
        <v>167</v>
      </c>
      <c r="D16" s="78">
        <v>-22.0950454</v>
      </c>
      <c r="E16" s="78">
        <v>148.26270220000001</v>
      </c>
    </row>
    <row r="17" spans="2:5" x14ac:dyDescent="0.25">
      <c r="B17" s="34" t="s">
        <v>169</v>
      </c>
      <c r="C17" s="35" t="s">
        <v>167</v>
      </c>
      <c r="D17" s="78">
        <v>-22.096244500000001</v>
      </c>
      <c r="E17" s="78">
        <v>148.26415710000001</v>
      </c>
    </row>
    <row r="18" spans="2:5" x14ac:dyDescent="0.25">
      <c r="B18" s="34" t="s">
        <v>170</v>
      </c>
      <c r="C18" s="35" t="s">
        <v>167</v>
      </c>
      <c r="D18" s="78">
        <v>-22.096900399999999</v>
      </c>
      <c r="E18" s="78">
        <v>148.26578169999999</v>
      </c>
    </row>
    <row r="19" spans="2:5" x14ac:dyDescent="0.25">
      <c r="B19" s="34" t="s">
        <v>171</v>
      </c>
      <c r="C19" s="35" t="s">
        <v>167</v>
      </c>
      <c r="D19" s="78">
        <v>-22.0983616</v>
      </c>
      <c r="E19" s="78">
        <v>148.2660467</v>
      </c>
    </row>
    <row r="20" spans="2:5" x14ac:dyDescent="0.25">
      <c r="B20" s="34" t="s">
        <v>173</v>
      </c>
      <c r="C20" s="35" t="s">
        <v>172</v>
      </c>
      <c r="D20" s="78">
        <v>-22.055301199999999</v>
      </c>
      <c r="E20" s="78">
        <v>148.26614749999999</v>
      </c>
    </row>
    <row r="21" spans="2:5" x14ac:dyDescent="0.25">
      <c r="B21" s="34" t="s">
        <v>174</v>
      </c>
      <c r="C21" s="35" t="s">
        <v>172</v>
      </c>
      <c r="D21" s="78">
        <v>-22.0563538</v>
      </c>
      <c r="E21" s="78">
        <v>148.26553670000001</v>
      </c>
    </row>
    <row r="22" spans="2:5" x14ac:dyDescent="0.25">
      <c r="B22" s="34" t="s">
        <v>175</v>
      </c>
      <c r="C22" s="35" t="s">
        <v>172</v>
      </c>
      <c r="D22" s="78">
        <v>-22.057711999999999</v>
      </c>
      <c r="E22" s="78">
        <v>148.2651127</v>
      </c>
    </row>
    <row r="23" spans="2:5" x14ac:dyDescent="0.25">
      <c r="B23" s="34" t="s">
        <v>176</v>
      </c>
      <c r="C23" s="35" t="s">
        <v>172</v>
      </c>
      <c r="D23" s="78">
        <v>-22.058969399999999</v>
      </c>
      <c r="E23" s="78">
        <v>148.2636995</v>
      </c>
    </row>
  </sheetData>
  <mergeCells count="3">
    <mergeCell ref="B5:E5"/>
    <mergeCell ref="B8:E8"/>
    <mergeCell ref="B11:E11"/>
  </mergeCells>
  <pageMargins left="0.7" right="0.7" top="0.75" bottom="0.75" header="0.3" footer="0.3"/>
  <pageSetup paperSize="9" orientation="portrait" horizontalDpi="1200" verticalDpi="1200"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07AA6F-308E-4717-9D87-64D9D97DC12C}">
  <dimension ref="B2:F32"/>
  <sheetViews>
    <sheetView zoomScaleNormal="100" workbookViewId="0">
      <selection activeCell="D19" sqref="D19"/>
    </sheetView>
  </sheetViews>
  <sheetFormatPr defaultRowHeight="15" x14ac:dyDescent="0.25"/>
  <cols>
    <col min="2" max="2" width="14.7109375" customWidth="1"/>
    <col min="3" max="3" width="27.42578125" customWidth="1"/>
    <col min="4" max="4" width="13.28515625" style="46" customWidth="1"/>
    <col min="5" max="5" width="14.140625" customWidth="1"/>
    <col min="6" max="6" width="14.28515625" customWidth="1"/>
  </cols>
  <sheetData>
    <row r="2" spans="2:6" x14ac:dyDescent="0.25">
      <c r="B2" s="2" t="s">
        <v>87</v>
      </c>
    </row>
    <row r="4" spans="2:6" ht="19.899999999999999" customHeight="1" x14ac:dyDescent="0.25">
      <c r="B4" s="107" t="s">
        <v>126</v>
      </c>
      <c r="C4" s="111" t="s">
        <v>127</v>
      </c>
      <c r="D4" s="112" t="s">
        <v>183</v>
      </c>
      <c r="E4" s="111" t="s">
        <v>234</v>
      </c>
      <c r="F4" s="111"/>
    </row>
    <row r="5" spans="2:6" x14ac:dyDescent="0.25">
      <c r="B5" s="107"/>
      <c r="C5" s="111"/>
      <c r="D5" s="113"/>
      <c r="E5" s="47" t="s">
        <v>128</v>
      </c>
      <c r="F5" s="47" t="s">
        <v>129</v>
      </c>
    </row>
    <row r="6" spans="2:6" ht="21.6" customHeight="1" x14ac:dyDescent="0.25">
      <c r="B6" s="108" t="s">
        <v>139</v>
      </c>
      <c r="C6" s="109"/>
      <c r="D6" s="109"/>
      <c r="E6" s="109"/>
      <c r="F6" s="110"/>
    </row>
    <row r="7" spans="2:6" x14ac:dyDescent="0.25">
      <c r="B7" s="48" t="s">
        <v>141</v>
      </c>
      <c r="C7" s="71" t="s">
        <v>238</v>
      </c>
      <c r="D7" s="72">
        <v>229.3</v>
      </c>
      <c r="E7" s="73">
        <v>-22.039648</v>
      </c>
      <c r="F7" s="73">
        <v>148.22867299999999</v>
      </c>
    </row>
    <row r="8" spans="2:6" ht="20.45" customHeight="1" x14ac:dyDescent="0.25">
      <c r="B8" s="107" t="s">
        <v>140</v>
      </c>
      <c r="C8" s="107"/>
      <c r="D8" s="107"/>
      <c r="E8" s="107"/>
      <c r="F8" s="107"/>
    </row>
    <row r="9" spans="2:6" x14ac:dyDescent="0.25">
      <c r="B9" s="49" t="s">
        <v>142</v>
      </c>
      <c r="C9" s="71" t="s">
        <v>235</v>
      </c>
      <c r="D9" s="71">
        <v>193.18</v>
      </c>
      <c r="E9" s="73">
        <v>-22.106833999999999</v>
      </c>
      <c r="F9" s="73">
        <v>148.262497</v>
      </c>
    </row>
    <row r="10" spans="2:6" x14ac:dyDescent="0.25">
      <c r="B10" s="49" t="s">
        <v>143</v>
      </c>
      <c r="C10" s="71" t="s">
        <v>235</v>
      </c>
      <c r="D10" s="71">
        <v>215.7</v>
      </c>
      <c r="E10" s="73">
        <v>-22.080486000000001</v>
      </c>
      <c r="F10" s="73">
        <v>148.27479700000001</v>
      </c>
    </row>
    <row r="11" spans="2:6" x14ac:dyDescent="0.25">
      <c r="B11" s="49" t="s">
        <v>144</v>
      </c>
      <c r="C11" s="71" t="s">
        <v>236</v>
      </c>
      <c r="D11" s="71">
        <v>194.4</v>
      </c>
      <c r="E11" s="73">
        <v>-22.083870000000001</v>
      </c>
      <c r="F11" s="73">
        <v>148.22292100000001</v>
      </c>
    </row>
    <row r="12" spans="2:6" x14ac:dyDescent="0.25">
      <c r="B12" s="49" t="s">
        <v>130</v>
      </c>
      <c r="C12" s="71" t="s">
        <v>132</v>
      </c>
      <c r="D12" s="71">
        <v>192.94</v>
      </c>
      <c r="E12" s="73">
        <v>-22.117118999999999</v>
      </c>
      <c r="F12" s="73">
        <v>148.278513</v>
      </c>
    </row>
    <row r="13" spans="2:6" x14ac:dyDescent="0.25">
      <c r="B13" s="49" t="s">
        <v>131</v>
      </c>
      <c r="C13" s="71" t="s">
        <v>237</v>
      </c>
      <c r="D13" s="71">
        <v>194.36</v>
      </c>
      <c r="E13" s="73">
        <v>-22.09252</v>
      </c>
      <c r="F13" s="73">
        <v>148.23982100000001</v>
      </c>
    </row>
    <row r="14" spans="2:6" x14ac:dyDescent="0.25">
      <c r="B14" s="49" t="s">
        <v>133</v>
      </c>
      <c r="C14" s="74" t="s">
        <v>134</v>
      </c>
      <c r="D14" s="74">
        <v>199.7</v>
      </c>
      <c r="E14" s="75">
        <v>-22.090959999999999</v>
      </c>
      <c r="F14" s="75">
        <v>148.238741</v>
      </c>
    </row>
    <row r="15" spans="2:6" ht="25.5" x14ac:dyDescent="0.25">
      <c r="B15" s="49" t="s">
        <v>135</v>
      </c>
      <c r="C15" s="74" t="s">
        <v>182</v>
      </c>
      <c r="D15" s="74">
        <v>199.77</v>
      </c>
      <c r="E15" s="75">
        <v>-22.091702000000002</v>
      </c>
      <c r="F15" s="75">
        <v>148.239799</v>
      </c>
    </row>
    <row r="16" spans="2:6" x14ac:dyDescent="0.25">
      <c r="B16" s="49" t="s">
        <v>136</v>
      </c>
      <c r="C16" s="74" t="s">
        <v>134</v>
      </c>
      <c r="D16" s="74">
        <v>193.53</v>
      </c>
      <c r="E16" s="75">
        <v>-22.099163999999998</v>
      </c>
      <c r="F16" s="75">
        <v>148.24908099999999</v>
      </c>
    </row>
    <row r="17" spans="2:6" ht="25.5" x14ac:dyDescent="0.25">
      <c r="B17" s="49" t="s">
        <v>137</v>
      </c>
      <c r="C17" s="74" t="s">
        <v>181</v>
      </c>
      <c r="D17" s="74">
        <v>193.93</v>
      </c>
      <c r="E17" s="75">
        <v>-22.098976</v>
      </c>
      <c r="F17" s="75">
        <v>148.24893900000001</v>
      </c>
    </row>
    <row r="18" spans="2:6" ht="25.5" x14ac:dyDescent="0.25">
      <c r="B18" s="49" t="s">
        <v>138</v>
      </c>
      <c r="C18" s="74" t="s">
        <v>180</v>
      </c>
      <c r="D18" s="74">
        <v>194.14</v>
      </c>
      <c r="E18" s="75">
        <v>-22.106871999999999</v>
      </c>
      <c r="F18" s="75">
        <v>148.26044999999999</v>
      </c>
    </row>
    <row r="21" spans="2:6" x14ac:dyDescent="0.25">
      <c r="D21"/>
    </row>
    <row r="24" spans="2:6" x14ac:dyDescent="0.25">
      <c r="B24" s="22"/>
    </row>
    <row r="31" spans="2:6" x14ac:dyDescent="0.25">
      <c r="B31" s="22"/>
    </row>
    <row r="32" spans="2:6" x14ac:dyDescent="0.25">
      <c r="B32" s="22"/>
    </row>
  </sheetData>
  <mergeCells count="6">
    <mergeCell ref="B8:F8"/>
    <mergeCell ref="B6:F6"/>
    <mergeCell ref="B4:B5"/>
    <mergeCell ref="C4:C5"/>
    <mergeCell ref="E4:F4"/>
    <mergeCell ref="D4:D5"/>
  </mergeCells>
  <pageMargins left="0.7" right="0.7" top="0.75" bottom="0.75" header="0.3" footer="0.3"/>
  <drawing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CE45AC-06A9-41DC-8918-90247F5F521E}">
  <dimension ref="B2:E36"/>
  <sheetViews>
    <sheetView zoomScale="85" zoomScaleNormal="85" workbookViewId="0">
      <selection activeCell="E24" sqref="E24"/>
    </sheetView>
  </sheetViews>
  <sheetFormatPr defaultRowHeight="15" x14ac:dyDescent="0.25"/>
  <cols>
    <col min="2" max="2" width="66" customWidth="1"/>
    <col min="3" max="3" width="30.7109375" style="26" customWidth="1"/>
    <col min="4" max="4" width="48.7109375" style="26" customWidth="1"/>
    <col min="5" max="5" width="44.85546875" customWidth="1"/>
  </cols>
  <sheetData>
    <row r="2" spans="2:5" ht="15.75" x14ac:dyDescent="0.25">
      <c r="B2" s="43" t="s">
        <v>145</v>
      </c>
    </row>
    <row r="4" spans="2:5" x14ac:dyDescent="0.25">
      <c r="B4" s="36" t="s">
        <v>89</v>
      </c>
      <c r="C4" s="37" t="s">
        <v>90</v>
      </c>
      <c r="D4" s="37" t="s">
        <v>91</v>
      </c>
    </row>
    <row r="5" spans="2:5" ht="30" x14ac:dyDescent="0.25">
      <c r="B5" s="34" t="s">
        <v>92</v>
      </c>
      <c r="C5" s="51" t="s">
        <v>93</v>
      </c>
      <c r="D5" s="35" t="s">
        <v>94</v>
      </c>
    </row>
    <row r="6" spans="2:5" ht="30" x14ac:dyDescent="0.25">
      <c r="B6" s="38" t="s">
        <v>95</v>
      </c>
      <c r="C6" s="70">
        <v>720</v>
      </c>
      <c r="D6" s="35" t="s">
        <v>94</v>
      </c>
    </row>
    <row r="7" spans="2:5" ht="30" x14ac:dyDescent="0.25">
      <c r="B7" s="38" t="s">
        <v>96</v>
      </c>
      <c r="C7" s="51">
        <v>50</v>
      </c>
      <c r="D7" s="35" t="s">
        <v>94</v>
      </c>
    </row>
    <row r="8" spans="2:5" ht="30" x14ac:dyDescent="0.25">
      <c r="B8" s="38" t="s">
        <v>97</v>
      </c>
      <c r="C8" s="51">
        <v>25</v>
      </c>
      <c r="D8" s="35" t="s">
        <v>94</v>
      </c>
    </row>
    <row r="9" spans="2:5" ht="15" customHeight="1" x14ac:dyDescent="0.25">
      <c r="B9" s="38" t="s">
        <v>99</v>
      </c>
      <c r="C9" s="51">
        <v>55</v>
      </c>
      <c r="D9" s="39" t="s">
        <v>146</v>
      </c>
    </row>
    <row r="10" spans="2:5" x14ac:dyDescent="0.25">
      <c r="B10" s="38" t="s">
        <v>100</v>
      </c>
      <c r="C10" s="51">
        <v>13</v>
      </c>
      <c r="D10" s="39" t="s">
        <v>146</v>
      </c>
    </row>
    <row r="11" spans="2:5" x14ac:dyDescent="0.25">
      <c r="B11" s="38" t="s">
        <v>101</v>
      </c>
      <c r="C11" s="51">
        <v>0.2</v>
      </c>
      <c r="D11" s="39" t="s">
        <v>146</v>
      </c>
    </row>
    <row r="12" spans="2:5" x14ac:dyDescent="0.25">
      <c r="B12" s="38" t="s">
        <v>102</v>
      </c>
      <c r="C12" s="51">
        <v>1</v>
      </c>
      <c r="D12" s="39" t="s">
        <v>146</v>
      </c>
    </row>
    <row r="13" spans="2:5" x14ac:dyDescent="0.25">
      <c r="B13" s="38" t="s">
        <v>103</v>
      </c>
      <c r="C13" s="129">
        <v>2</v>
      </c>
      <c r="D13" s="39" t="s">
        <v>146</v>
      </c>
      <c r="E13" s="46" t="s">
        <v>240</v>
      </c>
    </row>
    <row r="14" spans="2:5" x14ac:dyDescent="0.25">
      <c r="B14" s="38" t="s">
        <v>104</v>
      </c>
      <c r="C14" s="51">
        <v>300</v>
      </c>
      <c r="D14" s="39" t="s">
        <v>146</v>
      </c>
    </row>
    <row r="15" spans="2:5" x14ac:dyDescent="0.25">
      <c r="B15" s="38" t="s">
        <v>105</v>
      </c>
      <c r="C15" s="51">
        <v>4</v>
      </c>
      <c r="D15" s="39" t="s">
        <v>146</v>
      </c>
    </row>
    <row r="16" spans="2:5" x14ac:dyDescent="0.25">
      <c r="B16" s="38" t="s">
        <v>106</v>
      </c>
      <c r="C16" s="51">
        <v>0.2</v>
      </c>
      <c r="D16" s="39" t="s">
        <v>146</v>
      </c>
    </row>
    <row r="17" spans="2:5" x14ac:dyDescent="0.25">
      <c r="B17" s="38" t="s">
        <v>107</v>
      </c>
      <c r="C17" s="51">
        <v>11</v>
      </c>
      <c r="D17" s="39" t="s">
        <v>146</v>
      </c>
    </row>
    <row r="18" spans="2:5" x14ac:dyDescent="0.25">
      <c r="B18" s="38" t="s">
        <v>108</v>
      </c>
      <c r="C18" s="51">
        <v>8</v>
      </c>
      <c r="D18" s="39" t="s">
        <v>146</v>
      </c>
    </row>
    <row r="19" spans="2:5" x14ac:dyDescent="0.25">
      <c r="B19" s="38" t="s">
        <v>109</v>
      </c>
      <c r="C19" s="51">
        <v>370</v>
      </c>
      <c r="D19" s="39" t="s">
        <v>146</v>
      </c>
    </row>
    <row r="20" spans="2:5" x14ac:dyDescent="0.25">
      <c r="B20" s="38" t="s">
        <v>110</v>
      </c>
      <c r="C20" s="129">
        <v>90</v>
      </c>
      <c r="D20" s="39" t="s">
        <v>146</v>
      </c>
      <c r="E20" s="46" t="s">
        <v>240</v>
      </c>
    </row>
    <row r="21" spans="2:5" x14ac:dyDescent="0.25">
      <c r="B21" s="38" t="s">
        <v>111</v>
      </c>
      <c r="C21" s="54">
        <v>1900</v>
      </c>
      <c r="D21" s="39" t="s">
        <v>146</v>
      </c>
    </row>
    <row r="22" spans="2:5" x14ac:dyDescent="0.25">
      <c r="B22" s="38" t="s">
        <v>112</v>
      </c>
      <c r="C22" s="51">
        <v>34</v>
      </c>
      <c r="D22" s="39" t="s">
        <v>146</v>
      </c>
    </row>
    <row r="23" spans="2:5" x14ac:dyDescent="0.25">
      <c r="B23" s="38" t="s">
        <v>113</v>
      </c>
      <c r="C23" s="129">
        <v>10</v>
      </c>
      <c r="D23" s="39" t="s">
        <v>146</v>
      </c>
      <c r="E23" s="46" t="s">
        <v>241</v>
      </c>
    </row>
    <row r="24" spans="2:5" x14ac:dyDescent="0.25">
      <c r="B24" s="38" t="s">
        <v>114</v>
      </c>
      <c r="C24" s="51">
        <v>1</v>
      </c>
      <c r="D24" s="39" t="s">
        <v>146</v>
      </c>
    </row>
    <row r="25" spans="2:5" x14ac:dyDescent="0.25">
      <c r="B25" s="38" t="s">
        <v>115</v>
      </c>
      <c r="C25" s="51">
        <v>1</v>
      </c>
      <c r="D25" s="39" t="s">
        <v>146</v>
      </c>
    </row>
    <row r="26" spans="2:5" x14ac:dyDescent="0.25">
      <c r="B26" s="38" t="s">
        <v>116</v>
      </c>
      <c r="C26" s="51">
        <v>10</v>
      </c>
      <c r="D26" s="39" t="s">
        <v>146</v>
      </c>
    </row>
    <row r="27" spans="2:5" x14ac:dyDescent="0.25">
      <c r="B27" s="38" t="s">
        <v>117</v>
      </c>
      <c r="C27" s="51">
        <v>900</v>
      </c>
      <c r="D27" s="39" t="s">
        <v>98</v>
      </c>
    </row>
    <row r="28" spans="2:5" x14ac:dyDescent="0.25">
      <c r="B28" s="38" t="s">
        <v>118</v>
      </c>
      <c r="C28" s="54">
        <v>1100</v>
      </c>
      <c r="D28" s="39"/>
    </row>
    <row r="29" spans="2:5" x14ac:dyDescent="0.25">
      <c r="B29" s="38" t="s">
        <v>119</v>
      </c>
      <c r="C29" s="51">
        <v>20</v>
      </c>
      <c r="D29" s="39" t="s">
        <v>120</v>
      </c>
    </row>
    <row r="30" spans="2:5" x14ac:dyDescent="0.25">
      <c r="B30" s="38" t="s">
        <v>121</v>
      </c>
      <c r="C30" s="51">
        <v>100</v>
      </c>
      <c r="D30" s="39" t="s">
        <v>120</v>
      </c>
    </row>
    <row r="31" spans="2:5" x14ac:dyDescent="0.25">
      <c r="B31" s="38" t="s">
        <v>122</v>
      </c>
      <c r="C31" s="54">
        <v>2000</v>
      </c>
      <c r="D31" s="39" t="s">
        <v>123</v>
      </c>
    </row>
    <row r="32" spans="2:5" ht="49.15" customHeight="1" x14ac:dyDescent="0.25">
      <c r="B32" s="39" t="s">
        <v>147</v>
      </c>
      <c r="C32" s="40" t="s">
        <v>124</v>
      </c>
      <c r="D32" s="39"/>
    </row>
    <row r="33" spans="2:5" ht="18" customHeight="1" x14ac:dyDescent="0.25">
      <c r="B33" s="38" t="s">
        <v>125</v>
      </c>
      <c r="C33" s="40" t="s">
        <v>124</v>
      </c>
      <c r="D33" s="39"/>
    </row>
    <row r="36" spans="2:5" ht="78" customHeight="1" x14ac:dyDescent="0.25">
      <c r="B36" s="114" t="s">
        <v>148</v>
      </c>
      <c r="C36" s="114"/>
      <c r="D36" s="114"/>
      <c r="E36" s="114"/>
    </row>
  </sheetData>
  <mergeCells count="1">
    <mergeCell ref="B36:E36"/>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E4CF9B-ADEF-4ED5-AC22-EE988271AE9F}">
  <dimension ref="B2:V36"/>
  <sheetViews>
    <sheetView workbookViewId="0">
      <selection activeCell="E14" sqref="E14"/>
    </sheetView>
  </sheetViews>
  <sheetFormatPr defaultRowHeight="15" x14ac:dyDescent="0.25"/>
  <cols>
    <col min="2" max="2" width="24.28515625" customWidth="1"/>
    <col min="3" max="3" width="10" customWidth="1"/>
    <col min="4" max="4" width="13.7109375" customWidth="1"/>
    <col min="5" max="5" width="13.42578125" customWidth="1"/>
    <col min="6" max="6" width="12.85546875" customWidth="1"/>
    <col min="7" max="7" width="13" customWidth="1"/>
    <col min="8" max="8" width="11.7109375" customWidth="1"/>
    <col min="9" max="9" width="61.28515625" customWidth="1"/>
    <col min="10" max="10" width="26.28515625" customWidth="1"/>
    <col min="11" max="11" width="6.85546875" customWidth="1"/>
    <col min="12" max="12" width="16.42578125" style="26" customWidth="1"/>
    <col min="13" max="22" width="8.85546875" style="26"/>
  </cols>
  <sheetData>
    <row r="2" spans="2:22" x14ac:dyDescent="0.25">
      <c r="B2" s="2" t="s">
        <v>208</v>
      </c>
      <c r="C2" s="2"/>
    </row>
    <row r="4" spans="2:22" x14ac:dyDescent="0.25">
      <c r="B4" s="125" t="s">
        <v>207</v>
      </c>
      <c r="C4" s="127" t="s">
        <v>186</v>
      </c>
      <c r="D4" s="115" t="s">
        <v>190</v>
      </c>
      <c r="E4" s="116"/>
      <c r="F4" s="116"/>
      <c r="G4" s="116"/>
      <c r="H4" s="117"/>
      <c r="I4" s="124" t="s">
        <v>91</v>
      </c>
      <c r="L4" s="33"/>
      <c r="P4" s="25"/>
      <c r="Q4" s="25"/>
      <c r="R4" s="25"/>
      <c r="S4" s="25"/>
      <c r="T4" s="25"/>
      <c r="U4" s="25"/>
      <c r="V4" s="25"/>
    </row>
    <row r="5" spans="2:22" x14ac:dyDescent="0.25">
      <c r="B5" s="126"/>
      <c r="C5" s="128"/>
      <c r="D5" s="44" t="s">
        <v>141</v>
      </c>
      <c r="E5" s="55" t="s">
        <v>142</v>
      </c>
      <c r="F5" s="55" t="s">
        <v>143</v>
      </c>
      <c r="G5" s="55" t="s">
        <v>144</v>
      </c>
      <c r="H5" s="44" t="s">
        <v>131</v>
      </c>
      <c r="I5" s="124"/>
      <c r="L5" s="33"/>
      <c r="P5" s="25"/>
      <c r="Q5" s="25"/>
      <c r="R5" s="25"/>
      <c r="S5" s="25"/>
      <c r="T5" s="25"/>
      <c r="U5" s="25"/>
      <c r="V5" s="25"/>
    </row>
    <row r="6" spans="2:22" x14ac:dyDescent="0.25">
      <c r="B6" s="38" t="s">
        <v>191</v>
      </c>
      <c r="C6" s="38" t="s">
        <v>187</v>
      </c>
      <c r="D6" s="118" t="s">
        <v>206</v>
      </c>
      <c r="E6" s="121" t="s">
        <v>177</v>
      </c>
      <c r="F6" s="122"/>
      <c r="G6" s="122"/>
      <c r="H6" s="123"/>
      <c r="I6" s="34"/>
      <c r="L6" s="33"/>
      <c r="P6" s="25"/>
      <c r="Q6" s="25"/>
      <c r="R6" s="25"/>
      <c r="S6" s="25"/>
      <c r="T6" s="25"/>
      <c r="U6" s="25"/>
      <c r="V6" s="25"/>
    </row>
    <row r="7" spans="2:22" ht="34.15" customHeight="1" x14ac:dyDescent="0.25">
      <c r="B7" s="38" t="s">
        <v>92</v>
      </c>
      <c r="C7" s="53" t="s">
        <v>192</v>
      </c>
      <c r="D7" s="119"/>
      <c r="E7" s="53" t="s">
        <v>93</v>
      </c>
      <c r="F7" s="53" t="s">
        <v>93</v>
      </c>
      <c r="G7" s="53" t="s">
        <v>93</v>
      </c>
      <c r="H7" s="53" t="s">
        <v>209</v>
      </c>
      <c r="I7" s="39" t="s">
        <v>211</v>
      </c>
      <c r="L7" s="33"/>
      <c r="Q7" s="42"/>
      <c r="R7" s="42"/>
      <c r="S7" s="42"/>
      <c r="T7" s="42"/>
      <c r="U7" s="42"/>
      <c r="V7" s="42"/>
    </row>
    <row r="8" spans="2:22" ht="16.149999999999999" customHeight="1" x14ac:dyDescent="0.25">
      <c r="B8" s="39" t="s">
        <v>204</v>
      </c>
      <c r="C8" s="51" t="s">
        <v>188</v>
      </c>
      <c r="D8" s="119"/>
      <c r="E8" s="54">
        <v>16000</v>
      </c>
      <c r="F8" s="54">
        <v>16000</v>
      </c>
      <c r="G8" s="54">
        <v>34350</v>
      </c>
      <c r="H8" s="54">
        <v>16000</v>
      </c>
      <c r="I8" s="34" t="s">
        <v>210</v>
      </c>
      <c r="L8" s="33"/>
      <c r="M8" s="50"/>
      <c r="N8" s="50"/>
      <c r="O8" s="50"/>
      <c r="P8" s="50"/>
      <c r="Q8" s="42"/>
      <c r="R8" s="42"/>
      <c r="S8" s="42"/>
      <c r="T8" s="42"/>
      <c r="U8" s="42"/>
      <c r="V8" s="42"/>
    </row>
    <row r="9" spans="2:22" ht="13.9" customHeight="1" x14ac:dyDescent="0.25">
      <c r="B9" s="38" t="s">
        <v>205</v>
      </c>
      <c r="C9" s="53" t="s">
        <v>189</v>
      </c>
      <c r="D9" s="119"/>
      <c r="E9" s="51">
        <v>398</v>
      </c>
      <c r="F9" s="51">
        <v>398</v>
      </c>
      <c r="G9" s="54">
        <v>1860</v>
      </c>
      <c r="H9" s="51">
        <v>398</v>
      </c>
      <c r="I9" s="34" t="s">
        <v>210</v>
      </c>
      <c r="L9" s="33"/>
      <c r="M9" s="50"/>
      <c r="N9" s="50"/>
      <c r="O9" s="50"/>
      <c r="P9" s="50"/>
      <c r="Q9" s="42"/>
      <c r="R9" s="42"/>
      <c r="S9" s="42"/>
      <c r="T9" s="42"/>
      <c r="U9" s="42"/>
      <c r="V9" s="42"/>
    </row>
    <row r="10" spans="2:22" x14ac:dyDescent="0.25">
      <c r="B10" s="38" t="s">
        <v>194</v>
      </c>
      <c r="C10" s="53" t="s">
        <v>189</v>
      </c>
      <c r="D10" s="119"/>
      <c r="E10" s="51">
        <v>5.5E-2</v>
      </c>
      <c r="F10" s="51">
        <v>5.5E-2</v>
      </c>
      <c r="G10" s="51">
        <v>7.0000000000000007E-2</v>
      </c>
      <c r="H10" s="51">
        <v>6.6000000000000003E-2</v>
      </c>
      <c r="I10" s="34" t="s">
        <v>210</v>
      </c>
      <c r="J10" s="26"/>
      <c r="K10" s="26"/>
      <c r="L10" s="25"/>
      <c r="M10" s="52"/>
      <c r="N10" s="52"/>
      <c r="O10" s="52"/>
      <c r="P10" s="52"/>
      <c r="Q10" s="42"/>
      <c r="R10" s="42"/>
      <c r="S10" s="42"/>
      <c r="T10" s="42"/>
      <c r="U10" s="42"/>
      <c r="V10" s="42"/>
    </row>
    <row r="11" spans="2:22" x14ac:dyDescent="0.25">
      <c r="B11" s="38" t="s">
        <v>195</v>
      </c>
      <c r="C11" s="53" t="s">
        <v>189</v>
      </c>
      <c r="D11" s="119"/>
      <c r="E11" s="53">
        <v>8.9999999999999993E-3</v>
      </c>
      <c r="F11" s="53">
        <v>8.9999999999999993E-3</v>
      </c>
      <c r="G11" s="53">
        <v>8.9999999999999993E-3</v>
      </c>
      <c r="H11" s="53">
        <v>8.9999999999999993E-3</v>
      </c>
      <c r="I11" s="34" t="s">
        <v>146</v>
      </c>
      <c r="L11" s="25"/>
      <c r="O11" s="52"/>
      <c r="Q11" s="42"/>
      <c r="R11" s="42"/>
      <c r="S11" s="42"/>
      <c r="T11" s="42"/>
      <c r="U11" s="42"/>
      <c r="V11" s="42"/>
    </row>
    <row r="12" spans="2:22" x14ac:dyDescent="0.25">
      <c r="B12" s="38" t="s">
        <v>196</v>
      </c>
      <c r="C12" s="53" t="s">
        <v>189</v>
      </c>
      <c r="D12" s="119"/>
      <c r="E12" s="53">
        <v>1.2999999999999999E-2</v>
      </c>
      <c r="F12" s="53">
        <v>1.2999999999999999E-2</v>
      </c>
      <c r="G12" s="53">
        <v>1.2999999999999999E-2</v>
      </c>
      <c r="H12" s="53">
        <v>1.2999999999999999E-2</v>
      </c>
      <c r="I12" s="56" t="s">
        <v>146</v>
      </c>
      <c r="L12" s="25"/>
      <c r="Q12" s="42"/>
      <c r="R12" s="42"/>
      <c r="S12" s="42"/>
      <c r="T12" s="42"/>
      <c r="U12" s="42"/>
      <c r="V12" s="42"/>
    </row>
    <row r="13" spans="2:22" x14ac:dyDescent="0.25">
      <c r="B13" s="38" t="s">
        <v>197</v>
      </c>
      <c r="C13" s="53" t="s">
        <v>189</v>
      </c>
      <c r="D13" s="119"/>
      <c r="E13" s="51">
        <v>1.3</v>
      </c>
      <c r="F13" s="51">
        <v>2</v>
      </c>
      <c r="G13" s="51">
        <v>1.4</v>
      </c>
      <c r="H13" s="51">
        <v>0.7</v>
      </c>
      <c r="I13" s="34" t="s">
        <v>210</v>
      </c>
      <c r="L13" s="25"/>
      <c r="Q13" s="42"/>
      <c r="R13" s="42"/>
      <c r="S13" s="42"/>
      <c r="T13" s="42"/>
      <c r="U13" s="42"/>
      <c r="V13" s="42"/>
    </row>
    <row r="14" spans="2:22" x14ac:dyDescent="0.25">
      <c r="B14" s="38" t="s">
        <v>198</v>
      </c>
      <c r="C14" s="53" t="s">
        <v>189</v>
      </c>
      <c r="D14" s="119"/>
      <c r="E14" s="53">
        <v>5.9999999999999995E-4</v>
      </c>
      <c r="F14" s="53">
        <v>6.0000000000000001E-3</v>
      </c>
      <c r="G14" s="53">
        <v>6.0000000000000001E-3</v>
      </c>
      <c r="H14" s="53">
        <v>6.0000000000000001E-3</v>
      </c>
      <c r="I14" s="56" t="s">
        <v>146</v>
      </c>
      <c r="J14" s="2"/>
      <c r="K14" s="2"/>
      <c r="L14" s="42"/>
      <c r="M14" s="42"/>
      <c r="N14" s="42"/>
      <c r="O14" s="42"/>
      <c r="P14" s="42"/>
      <c r="Q14" s="42"/>
      <c r="R14" s="42"/>
      <c r="S14" s="42"/>
      <c r="T14" s="42"/>
      <c r="U14" s="42"/>
      <c r="V14" s="42"/>
    </row>
    <row r="15" spans="2:22" x14ac:dyDescent="0.25">
      <c r="B15" s="38" t="s">
        <v>199</v>
      </c>
      <c r="C15" s="53" t="s">
        <v>189</v>
      </c>
      <c r="D15" s="119"/>
      <c r="E15" s="53">
        <v>3.4000000000000002E-2</v>
      </c>
      <c r="F15" s="53">
        <v>3.4000000000000002E-2</v>
      </c>
      <c r="G15" s="53">
        <v>3.4000000000000002E-2</v>
      </c>
      <c r="H15" s="53">
        <v>3.4000000000000002E-2</v>
      </c>
      <c r="I15" s="34" t="s">
        <v>146</v>
      </c>
      <c r="J15" s="2"/>
      <c r="K15" s="2"/>
      <c r="L15" s="42"/>
      <c r="M15" s="42"/>
      <c r="N15" s="42"/>
      <c r="O15" s="42"/>
      <c r="P15" s="42"/>
      <c r="Q15" s="42"/>
      <c r="R15" s="42"/>
    </row>
    <row r="16" spans="2:22" x14ac:dyDescent="0.25">
      <c r="B16" s="38" t="s">
        <v>200</v>
      </c>
      <c r="C16" s="53" t="s">
        <v>189</v>
      </c>
      <c r="D16" s="119"/>
      <c r="E16" s="53">
        <v>1.0999999999999999E-2</v>
      </c>
      <c r="F16" s="51">
        <v>1.0999999999999999E-2</v>
      </c>
      <c r="G16" s="51">
        <v>1.0999999999999999E-2</v>
      </c>
      <c r="H16" s="51">
        <v>1.0999999999999999E-2</v>
      </c>
      <c r="I16" s="34" t="s">
        <v>210</v>
      </c>
      <c r="L16" s="42"/>
      <c r="M16" s="42"/>
      <c r="N16" s="42"/>
      <c r="O16" s="42"/>
      <c r="P16" s="42"/>
      <c r="Q16" s="42"/>
      <c r="R16" s="42"/>
    </row>
    <row r="17" spans="2:18" x14ac:dyDescent="0.25">
      <c r="B17" s="38" t="s">
        <v>201</v>
      </c>
      <c r="C17" s="53" t="s">
        <v>189</v>
      </c>
      <c r="D17" s="119"/>
      <c r="E17" s="53">
        <v>1E-3</v>
      </c>
      <c r="F17" s="51">
        <v>1E-3</v>
      </c>
      <c r="G17" s="51">
        <v>1E-3</v>
      </c>
      <c r="H17" s="51">
        <v>1E-3</v>
      </c>
      <c r="I17" s="34" t="s">
        <v>146</v>
      </c>
      <c r="L17" s="42"/>
      <c r="M17" s="42"/>
      <c r="N17" s="42"/>
      <c r="O17" s="42"/>
      <c r="P17" s="42"/>
      <c r="Q17" s="42"/>
      <c r="R17" s="42"/>
    </row>
    <row r="18" spans="2:18" ht="30" x14ac:dyDescent="0.25">
      <c r="B18" s="39" t="s">
        <v>202</v>
      </c>
      <c r="C18" s="53" t="s">
        <v>193</v>
      </c>
      <c r="D18" s="119"/>
      <c r="E18" s="51">
        <v>20</v>
      </c>
      <c r="F18" s="53">
        <v>26</v>
      </c>
      <c r="G18" s="53">
        <v>26</v>
      </c>
      <c r="H18" s="53">
        <v>20</v>
      </c>
      <c r="I18" s="35" t="s">
        <v>212</v>
      </c>
      <c r="L18" s="42"/>
      <c r="M18" s="42"/>
      <c r="N18" s="42"/>
      <c r="O18" s="42"/>
      <c r="P18" s="42"/>
      <c r="Q18" s="42"/>
      <c r="R18" s="42"/>
    </row>
    <row r="19" spans="2:18" x14ac:dyDescent="0.25">
      <c r="B19" s="38" t="s">
        <v>203</v>
      </c>
      <c r="C19" s="53" t="s">
        <v>193</v>
      </c>
      <c r="D19" s="120"/>
      <c r="E19" s="51">
        <v>100</v>
      </c>
      <c r="F19" s="53">
        <v>100</v>
      </c>
      <c r="G19" s="53">
        <v>226</v>
      </c>
      <c r="H19" s="53">
        <v>100</v>
      </c>
      <c r="I19" s="35" t="s">
        <v>213</v>
      </c>
      <c r="L19" s="42"/>
      <c r="M19" s="42"/>
      <c r="N19" s="42"/>
      <c r="O19" s="42"/>
      <c r="P19" s="42"/>
      <c r="Q19" s="42"/>
      <c r="R19" s="42"/>
    </row>
    <row r="20" spans="2:18" x14ac:dyDescent="0.25">
      <c r="D20" s="41"/>
      <c r="L20" s="42"/>
      <c r="M20" s="42"/>
      <c r="N20" s="42"/>
      <c r="O20" s="42"/>
      <c r="P20" s="42"/>
      <c r="Q20" s="42"/>
      <c r="R20" s="42"/>
    </row>
    <row r="21" spans="2:18" ht="88.15" customHeight="1" x14ac:dyDescent="0.25">
      <c r="B21" s="114" t="s">
        <v>148</v>
      </c>
      <c r="C21" s="114"/>
      <c r="D21" s="114"/>
      <c r="E21" s="114"/>
      <c r="F21" s="114"/>
      <c r="G21" s="114"/>
      <c r="H21" s="114"/>
      <c r="I21" s="114"/>
      <c r="L21" s="42"/>
      <c r="M21" s="42"/>
      <c r="N21" s="42"/>
      <c r="O21" s="42"/>
      <c r="P21" s="42"/>
      <c r="Q21" s="42"/>
      <c r="R21" s="42"/>
    </row>
    <row r="22" spans="2:18" x14ac:dyDescent="0.25">
      <c r="L22" s="42"/>
      <c r="M22" s="42"/>
      <c r="N22" s="42"/>
      <c r="O22" s="42"/>
      <c r="P22" s="42"/>
      <c r="Q22" s="42"/>
      <c r="R22" s="42"/>
    </row>
    <row r="23" spans="2:18" x14ac:dyDescent="0.25">
      <c r="L23" s="42"/>
      <c r="M23" s="42"/>
      <c r="N23" s="42"/>
      <c r="O23" s="42"/>
      <c r="P23" s="42"/>
      <c r="Q23" s="42"/>
      <c r="R23" s="42"/>
    </row>
    <row r="24" spans="2:18" ht="14.45" customHeight="1" x14ac:dyDescent="0.25">
      <c r="B24" s="25"/>
      <c r="C24" s="25"/>
      <c r="D24" s="25"/>
      <c r="E24" s="25"/>
      <c r="F24" s="25"/>
      <c r="G24" s="33"/>
      <c r="H24" s="33"/>
      <c r="L24" s="42"/>
      <c r="M24" s="42"/>
      <c r="N24" s="42"/>
      <c r="O24" s="42"/>
      <c r="P24" s="42"/>
      <c r="Q24" s="42"/>
      <c r="R24" s="42"/>
    </row>
    <row r="25" spans="2:18" x14ac:dyDescent="0.25">
      <c r="B25" s="2"/>
      <c r="C25" s="2"/>
      <c r="D25" s="2"/>
      <c r="E25" s="2"/>
      <c r="F25" s="2"/>
      <c r="G25" s="2"/>
      <c r="H25" s="2"/>
      <c r="L25" s="42"/>
      <c r="M25" s="42"/>
      <c r="N25" s="42"/>
      <c r="O25" s="42"/>
      <c r="P25" s="42"/>
      <c r="Q25" s="42"/>
      <c r="R25" s="42"/>
    </row>
    <row r="26" spans="2:18" x14ac:dyDescent="0.25">
      <c r="B26" s="2"/>
      <c r="C26" s="2"/>
      <c r="D26" s="2"/>
      <c r="E26" s="2"/>
      <c r="F26" s="2"/>
      <c r="G26" s="2"/>
      <c r="H26" s="2"/>
      <c r="J26" s="2"/>
      <c r="K26" s="2"/>
      <c r="L26" s="42"/>
      <c r="M26" s="42"/>
      <c r="N26" s="42"/>
      <c r="O26" s="42"/>
      <c r="P26" s="42"/>
      <c r="Q26" s="42"/>
      <c r="R26" s="42"/>
    </row>
    <row r="27" spans="2:18" x14ac:dyDescent="0.25">
      <c r="B27" s="2"/>
      <c r="C27" s="2"/>
      <c r="D27" s="2"/>
      <c r="E27" s="2"/>
      <c r="F27" s="2"/>
      <c r="G27" s="2"/>
      <c r="H27" s="2"/>
      <c r="I27" s="2"/>
      <c r="J27" s="2"/>
      <c r="K27" s="2"/>
      <c r="L27" s="42"/>
      <c r="M27" s="42"/>
      <c r="N27" s="42"/>
      <c r="O27" s="42"/>
      <c r="P27" s="42"/>
      <c r="Q27" s="42"/>
      <c r="R27" s="42"/>
    </row>
    <row r="28" spans="2:18" x14ac:dyDescent="0.25">
      <c r="B28" s="2"/>
      <c r="C28" s="2"/>
      <c r="D28" s="2"/>
      <c r="E28" s="2"/>
      <c r="F28" s="2"/>
      <c r="G28" s="2"/>
      <c r="H28" s="2"/>
      <c r="I28" s="2"/>
      <c r="J28" s="2"/>
      <c r="K28" s="2"/>
      <c r="L28" s="42"/>
      <c r="M28" s="42"/>
      <c r="N28" s="42"/>
      <c r="O28" s="42"/>
      <c r="P28" s="42"/>
      <c r="Q28" s="42"/>
      <c r="R28" s="42"/>
    </row>
    <row r="29" spans="2:18" x14ac:dyDescent="0.25">
      <c r="B29" s="2"/>
      <c r="C29" s="2"/>
      <c r="D29" s="2"/>
      <c r="E29" s="2"/>
      <c r="F29" s="2"/>
      <c r="G29" s="2"/>
      <c r="H29" s="2"/>
      <c r="I29" s="2"/>
      <c r="J29" s="2"/>
      <c r="K29" s="2"/>
      <c r="L29" s="42"/>
      <c r="M29" s="42"/>
      <c r="N29" s="42"/>
      <c r="O29" s="42"/>
      <c r="P29" s="42"/>
      <c r="Q29" s="42"/>
      <c r="R29" s="42"/>
    </row>
    <row r="30" spans="2:18" x14ac:dyDescent="0.25">
      <c r="B30" s="2"/>
      <c r="C30" s="2"/>
      <c r="D30" s="2"/>
      <c r="E30" s="2"/>
      <c r="F30" s="2"/>
      <c r="G30" s="2"/>
      <c r="H30" s="2"/>
      <c r="I30" s="2"/>
      <c r="J30" s="2"/>
      <c r="K30" s="2"/>
      <c r="L30" s="42"/>
      <c r="M30" s="42"/>
      <c r="N30" s="42"/>
      <c r="O30" s="42"/>
      <c r="P30" s="42"/>
      <c r="Q30" s="42"/>
      <c r="R30" s="42"/>
    </row>
    <row r="31" spans="2:18" x14ac:dyDescent="0.25">
      <c r="B31" s="2"/>
      <c r="C31" s="2"/>
      <c r="D31" s="2"/>
      <c r="E31" s="2"/>
      <c r="F31" s="2"/>
      <c r="G31" s="2"/>
      <c r="H31" s="2"/>
      <c r="I31" s="2"/>
      <c r="J31" s="2"/>
      <c r="K31" s="2"/>
      <c r="L31" s="42"/>
      <c r="M31" s="42"/>
      <c r="N31" s="42"/>
      <c r="O31" s="42"/>
      <c r="P31" s="42"/>
      <c r="Q31" s="42"/>
      <c r="R31" s="42"/>
    </row>
    <row r="32" spans="2:18" x14ac:dyDescent="0.25">
      <c r="B32" s="2"/>
      <c r="C32" s="2"/>
      <c r="D32" s="2"/>
      <c r="E32" s="2"/>
      <c r="F32" s="2"/>
      <c r="G32" s="2"/>
      <c r="H32" s="2"/>
      <c r="I32" s="2"/>
      <c r="J32" s="2"/>
      <c r="K32" s="2"/>
      <c r="L32" s="42"/>
      <c r="M32" s="42"/>
      <c r="N32" s="42"/>
      <c r="O32" s="42"/>
      <c r="P32" s="42"/>
      <c r="Q32" s="42"/>
      <c r="R32" s="42"/>
    </row>
    <row r="33" spans="2:18" x14ac:dyDescent="0.25">
      <c r="B33" s="2"/>
      <c r="C33" s="2"/>
      <c r="D33" s="2"/>
      <c r="E33" s="2"/>
      <c r="F33" s="2"/>
      <c r="G33" s="2"/>
      <c r="H33" s="2"/>
      <c r="I33" s="2"/>
      <c r="J33" s="2"/>
      <c r="K33" s="2"/>
      <c r="L33" s="42"/>
      <c r="M33" s="42"/>
      <c r="N33" s="42"/>
      <c r="O33" s="42"/>
      <c r="P33" s="42"/>
      <c r="Q33" s="42"/>
      <c r="R33" s="42"/>
    </row>
    <row r="34" spans="2:18" x14ac:dyDescent="0.25">
      <c r="I34" s="2"/>
      <c r="J34" s="2"/>
      <c r="K34" s="2"/>
      <c r="L34" s="42"/>
      <c r="M34" s="42"/>
      <c r="N34" s="42"/>
      <c r="O34" s="42"/>
      <c r="P34" s="42"/>
      <c r="Q34" s="42"/>
      <c r="R34" s="42"/>
    </row>
    <row r="35" spans="2:18" x14ac:dyDescent="0.25">
      <c r="I35" s="2"/>
      <c r="J35" s="2"/>
      <c r="K35" s="2"/>
      <c r="L35" s="42"/>
      <c r="M35" s="42"/>
      <c r="N35" s="42"/>
      <c r="O35" s="42"/>
      <c r="P35" s="42"/>
    </row>
    <row r="36" spans="2:18" x14ac:dyDescent="0.25">
      <c r="I36" s="2"/>
    </row>
  </sheetData>
  <mergeCells count="7">
    <mergeCell ref="B21:I21"/>
    <mergeCell ref="D4:H4"/>
    <mergeCell ref="D6:D19"/>
    <mergeCell ref="E6:H6"/>
    <mergeCell ref="I4:I5"/>
    <mergeCell ref="B4:B5"/>
    <mergeCell ref="C4:C5"/>
  </mergeCells>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df8466a8-0a27-4861-b2a7-dae9bed8d027" ContentTypeId="0x0101" PreviousValue="false"/>
</file>

<file path=customXml/item3.xml><?xml version="1.0" encoding="utf-8"?>
<ct:contentTypeSchema xmlns:ct="http://schemas.microsoft.com/office/2006/metadata/contentType" xmlns:ma="http://schemas.microsoft.com/office/2006/metadata/properties/metaAttributes" ct:_="" ma:_="" ma:contentTypeName="Document" ma:contentTypeID="0x010100954100B3C6D11D4AB75CC2047C621269" ma:contentTypeVersion="14" ma:contentTypeDescription="Create a new document." ma:contentTypeScope="" ma:versionID="2f725a4c095f4ab375a87f01588ecd72">
  <xsd:schema xmlns:xsd="http://www.w3.org/2001/XMLSchema" xmlns:xs="http://www.w3.org/2001/XMLSchema" xmlns:p="http://schemas.microsoft.com/office/2006/metadata/properties" xmlns:ns2="bb7fbb36-51b9-4d3a-a1e2-ba36640df8bb" xmlns:ns3="4a9645da-998b-40d7-ac4d-f809fff4143c" targetNamespace="http://schemas.microsoft.com/office/2006/metadata/properties" ma:root="true" ma:fieldsID="1f01a4038f68b9c313251c38b0619099" ns2:_="" ns3:_="">
    <xsd:import namespace="bb7fbb36-51b9-4d3a-a1e2-ba36640df8bb"/>
    <xsd:import namespace="4a9645da-998b-40d7-ac4d-f809fff4143c"/>
    <xsd:element name="properties">
      <xsd:complexType>
        <xsd:sequence>
          <xsd:element name="documentManagement">
            <xsd:complexType>
              <xsd:all>
                <xsd:element ref="ns2:b03af43a342e43f88aea40b1e7dec2b4" minOccurs="0"/>
                <xsd:element ref="ns2:TaxCatchAll" minOccurs="0"/>
                <xsd:element ref="ns2:TaxCatchAllLabel" minOccurs="0"/>
                <xsd:element ref="ns2:c7888b1f4c1645b3a706e11444d55329"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3:MediaServiceDateTaken" minOccurs="0"/>
                <xsd:element ref="ns3:MediaServiceGenerationTime" minOccurs="0"/>
                <xsd:element ref="ns3:MediaServiceEventHashCode" minOccurs="0"/>
                <xsd:element ref="ns3:MediaServiceOCR"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b7fbb36-51b9-4d3a-a1e2-ba36640df8bb" elementFormDefault="qualified">
    <xsd:import namespace="http://schemas.microsoft.com/office/2006/documentManagement/types"/>
    <xsd:import namespace="http://schemas.microsoft.com/office/infopath/2007/PartnerControls"/>
    <xsd:element name="b03af43a342e43f88aea40b1e7dec2b4" ma:index="8" nillable="true" ma:taxonomy="true" ma:internalName="b03af43a342e43f88aea40b1e7dec2b4" ma:taxonomyFieldName="SM_Department" ma:displayName="Department" ma:default="1;#Technical Services|eefa75d9-e1c0-453d-9177-4d48bcd01f2f" ma:fieldId="{b03af43a-342e-43f8-8aea-40b1e7dec2b4}" ma:sspId="df8466a8-0a27-4861-b2a7-dae9bed8d027" ma:termSetId="b42a7499-f73a-4fc8-b051-d35d217f6356"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ff4b0ca9-3cb9-4c81-aed4-a9430500b315}" ma:internalName="TaxCatchAll" ma:showField="CatchAllData" ma:web="6403b51e-fd77-49e3-a9af-50f6fc924aec">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ff4b0ca9-3cb9-4c81-aed4-a9430500b315}" ma:internalName="TaxCatchAllLabel" ma:readOnly="true" ma:showField="CatchAllDataLabel" ma:web="6403b51e-fd77-49e3-a9af-50f6fc924aec">
      <xsd:complexType>
        <xsd:complexContent>
          <xsd:extension base="dms:MultiChoiceLookup">
            <xsd:sequence>
              <xsd:element name="Value" type="dms:Lookup" maxOccurs="unbounded" minOccurs="0" nillable="true"/>
            </xsd:sequence>
          </xsd:extension>
        </xsd:complexContent>
      </xsd:complexType>
    </xsd:element>
    <xsd:element name="c7888b1f4c1645b3a706e11444d55329" ma:index="12" nillable="true" ma:taxonomy="true" ma:internalName="c7888b1f4c1645b3a706e11444d55329" ma:taxonomyFieldName="SM_Location" ma:displayName="Location" ma:default="2;#Brisbane|0a002c4a-3d17-4e2d-b279-1a84d33ce43e" ma:fieldId="{c7888b1f-4c16-45b3-a706-e11444d55329}" ma:sspId="df8466a8-0a27-4861-b2a7-dae9bed8d027" ma:termSetId="95d7ab97-d496-45a3-ae22-74dfb1222b7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a9645da-998b-40d7-ac4d-f809fff4143c"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df8466a8-0a27-4861-b2a7-dae9bed8d027" ma:termSetId="09814cd3-568e-fe90-9814-8d621ff8fb84" ma:anchorId="fba54fb3-c3e1-fe81-a776-ca4b69148c4d" ma:open="true" ma:isKeyword="false">
      <xsd:complexType>
        <xsd:sequence>
          <xsd:element ref="pc:Terms" minOccurs="0" maxOccurs="1"/>
        </xsd:sequence>
      </xsd:complex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element name="MediaLengthInSeconds" ma:index="24" nillable="true" ma:displayName="MediaLengthInSeconds" ma:hidden="true" ma:internalName="MediaLengthInSeconds" ma:readOnly="true">
      <xsd:simpleType>
        <xsd:restriction base="dms:Unknown"/>
      </xsd:simpleType>
    </xsd:element>
    <xsd:element name="MediaServiceLocation" ma:index="25"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bb7fbb36-51b9-4d3a-a1e2-ba36640df8bb">
      <Value>2</Value>
      <Value>3</Value>
    </TaxCatchAll>
    <b03af43a342e43f88aea40b1e7dec2b4 xmlns="bb7fbb36-51b9-4d3a-a1e2-ba36640df8bb">
      <Terms xmlns="http://schemas.microsoft.com/office/infopath/2007/PartnerControls">
        <TermInfo xmlns="http://schemas.microsoft.com/office/infopath/2007/PartnerControls">
          <TermName xmlns="http://schemas.microsoft.com/office/infopath/2007/PartnerControls">Sustainability</TermName>
          <TermId xmlns="http://schemas.microsoft.com/office/infopath/2007/PartnerControls">8033c6c3-88bc-47ee-aaa4-87208d528c26</TermId>
        </TermInfo>
      </Terms>
    </b03af43a342e43f88aea40b1e7dec2b4>
    <c7888b1f4c1645b3a706e11444d55329 xmlns="bb7fbb36-51b9-4d3a-a1e2-ba36640df8bb">
      <Terms xmlns="http://schemas.microsoft.com/office/infopath/2007/PartnerControls">
        <TermInfo xmlns="http://schemas.microsoft.com/office/infopath/2007/PartnerControls">
          <TermName xmlns="http://schemas.microsoft.com/office/infopath/2007/PartnerControls">Brisbane</TermName>
          <TermId xmlns="http://schemas.microsoft.com/office/infopath/2007/PartnerControls">0a002c4a-3d17-4e2d-b279-1a84d33ce43e</TermId>
        </TermInfo>
      </Terms>
    </c7888b1f4c1645b3a706e11444d55329>
    <lcf76f155ced4ddcb4097134ff3c332f xmlns="4a9645da-998b-40d7-ac4d-f809fff4143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F24D023-B226-4652-9F29-E67650275725}">
  <ds:schemaRefs>
    <ds:schemaRef ds:uri="http://schemas.microsoft.com/sharepoint/v3/contenttype/forms"/>
  </ds:schemaRefs>
</ds:datastoreItem>
</file>

<file path=customXml/itemProps2.xml><?xml version="1.0" encoding="utf-8"?>
<ds:datastoreItem xmlns:ds="http://schemas.openxmlformats.org/officeDocument/2006/customXml" ds:itemID="{7E2C40A2-D3F2-478C-995F-F2BECC0BA79F}">
  <ds:schemaRefs>
    <ds:schemaRef ds:uri="Microsoft.SharePoint.Taxonomy.ContentTypeSync"/>
  </ds:schemaRefs>
</ds:datastoreItem>
</file>

<file path=customXml/itemProps3.xml><?xml version="1.0" encoding="utf-8"?>
<ds:datastoreItem xmlns:ds="http://schemas.openxmlformats.org/officeDocument/2006/customXml" ds:itemID="{6C1743CE-1699-4BB6-AF4A-916A1D743A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b7fbb36-51b9-4d3a-a1e2-ba36640df8bb"/>
    <ds:schemaRef ds:uri="4a9645da-998b-40d7-ac4d-f809fff414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B1A78E5-78C1-43F4-AA77-0C094C81D382}">
  <ds:schemaRefs>
    <ds:schemaRef ds:uri="http://schemas.microsoft.com/office/2006/metadata/properties"/>
    <ds:schemaRef ds:uri="http://schemas.microsoft.com/office/infopath/2007/PartnerControls"/>
    <ds:schemaRef ds:uri="e53eeda2-a25c-49b1-a35e-d0ba04e06de2"/>
    <ds:schemaRef ds:uri="d31db154-59fd-4ae9-9f12-a93d97426835"/>
    <ds:schemaRef ds:uri="bb7fbb36-51b9-4d3a-a1e2-ba36640df8bb"/>
    <ds:schemaRef ds:uri="7a75e88e-951e-42c3-baf5-ab2d0e52a812"/>
    <ds:schemaRef ds:uri="4a9645da-998b-40d7-ac4d-f809fff4143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23</vt:i4>
      </vt:variant>
      <vt:variant>
        <vt:lpstr>Named Ranges</vt:lpstr>
      </vt:variant>
      <vt:variant>
        <vt:i4>1</vt:i4>
      </vt:variant>
    </vt:vector>
  </HeadingPairs>
  <TitlesOfParts>
    <vt:vector size="24" baseType="lpstr">
      <vt:lpstr>Instructions</vt:lpstr>
      <vt:lpstr>RA1 </vt:lpstr>
      <vt:lpstr>RA2</vt:lpstr>
      <vt:lpstr>RA3</vt:lpstr>
      <vt:lpstr>RA4</vt:lpstr>
      <vt:lpstr>RA5</vt:lpstr>
      <vt:lpstr>RA6</vt:lpstr>
      <vt:lpstr>RA7</vt:lpstr>
      <vt:lpstr>RA8</vt:lpstr>
      <vt:lpstr>IA1</vt:lpstr>
      <vt:lpstr>Rehabilitation Area Milestones</vt:lpstr>
      <vt:lpstr>Improvement Area Milestones</vt:lpstr>
      <vt:lpstr>Appendix 1 </vt:lpstr>
      <vt:lpstr>Appendix 2 </vt:lpstr>
      <vt:lpstr>Appendix 4 </vt:lpstr>
      <vt:lpstr>Appendix 3</vt:lpstr>
      <vt:lpstr>Appendix 5 </vt:lpstr>
      <vt:lpstr>Appendix 6 </vt:lpstr>
      <vt:lpstr>Appendix 7</vt:lpstr>
      <vt:lpstr>Appendix 8 </vt:lpstr>
      <vt:lpstr>Appendix 9 </vt:lpstr>
      <vt:lpstr>Appendix 10</vt:lpstr>
      <vt:lpstr>Appendix 11</vt:lpstr>
      <vt:lpstr>'Appendix 8 '!def.threateningprocess</vt:lpstr>
    </vt:vector>
  </TitlesOfParts>
  <Manager/>
  <Company>Queensland Government</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PRCP schedule template</dc:title>
  <dc:subject>This form can be used for completing a PRCP schedule for the submission of a PRC plan.</dc:subject>
  <dc:creator>State of Queensland for the Department of Environment and Science</dc:creator>
  <cp:keywords>ESR/2019/5103; PRCP schedule; template; PRC plan; EP Act</cp:keywords>
  <dc:description/>
  <cp:lastModifiedBy>DETSI</cp:lastModifiedBy>
  <cp:revision/>
  <dcterms:created xsi:type="dcterms:W3CDTF">2019-10-27T23:30:31Z</dcterms:created>
  <dcterms:modified xsi:type="dcterms:W3CDTF">2025-04-29T07:28:46Z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0x010100954100B3C6D11D4AB75CC2047C621269</vt:lpwstr>
  </property>
  <property fmtid="{D5CDD505-2E9C-101B-9397-08002B2CF9AE}" pid="3" name="_dlc_DocIdItemGuid">
    <vt:lpwstr>acd81eee-fae5-47e3-9ac4-92d7a3e63995</vt:lpwstr>
  </property>
  <property fmtid="{D5CDD505-2E9C-101B-9397-08002B2CF9AE}" pid="4" name="MediaServiceImageTags">
    <vt:lpwstr/>
  </property>
  <property fmtid="{D5CDD505-2E9C-101B-9397-08002B2CF9AE}" pid="5" name="SM_Location">
    <vt:lpwstr>2;#Brisbane|0a002c4a-3d17-4e2d-b279-1a84d33ce43e</vt:lpwstr>
  </property>
  <property fmtid="{D5CDD505-2E9C-101B-9397-08002B2CF9AE}" pid="6" name="SM_Department">
    <vt:lpwstr>3;#Sustainability|8033c6c3-88bc-47ee-aaa4-87208d528c26</vt:lpwstr>
  </property>
</Properties>
</file>